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5"/>
  </p:notesMasterIdLst>
  <p:sldIdLst>
    <p:sldId id="256" r:id="rId2"/>
    <p:sldId id="268" r:id="rId3"/>
    <p:sldId id="278" r:id="rId4"/>
    <p:sldId id="269" r:id="rId5"/>
    <p:sldId id="279" r:id="rId6"/>
    <p:sldId id="283" r:id="rId7"/>
    <p:sldId id="277" r:id="rId8"/>
    <p:sldId id="281" r:id="rId9"/>
    <p:sldId id="282" r:id="rId10"/>
    <p:sldId id="284" r:id="rId11"/>
    <p:sldId id="285" r:id="rId12"/>
    <p:sldId id="286" r:id="rId13"/>
    <p:sldId id="287" r:id="rId14"/>
    <p:sldId id="288" r:id="rId15"/>
    <p:sldId id="276" r:id="rId16"/>
    <p:sldId id="270" r:id="rId17"/>
    <p:sldId id="299" r:id="rId18"/>
    <p:sldId id="271" r:id="rId19"/>
    <p:sldId id="300" r:id="rId20"/>
    <p:sldId id="301" r:id="rId21"/>
    <p:sldId id="303" r:id="rId22"/>
    <p:sldId id="272" r:id="rId23"/>
    <p:sldId id="294" r:id="rId24"/>
    <p:sldId id="289" r:id="rId25"/>
    <p:sldId id="295" r:id="rId26"/>
    <p:sldId id="290" r:id="rId27"/>
    <p:sldId id="296" r:id="rId28"/>
    <p:sldId id="273" r:id="rId29"/>
    <p:sldId id="293" r:id="rId30"/>
    <p:sldId id="291" r:id="rId31"/>
    <p:sldId id="297" r:id="rId32"/>
    <p:sldId id="292" r:id="rId33"/>
    <p:sldId id="298" r:id="rId34"/>
  </p:sldIdLst>
  <p:sldSz cx="12192000" cy="6858000"/>
  <p:notesSz cx="6858000" cy="9144000"/>
  <p:embeddedFontLst>
    <p:embeddedFont>
      <p:font typeface="Century Gothic" panose="020B0502020202020204" pitchFamily="34" charset="0"/>
      <p:regular r:id="rId36"/>
      <p:bold r:id="rId37"/>
      <p:italic r:id="rId38"/>
      <p:boldItalic r:id="rId39"/>
    </p:embeddedFont>
    <p:embeddedFont>
      <p:font typeface="Tw Cen MT" panose="020B0602020104020603"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4" roundtripDataSignature="AMtx7mjRxomKNtKJTaSRCNQQoQmVnMDw2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81" autoAdjust="0"/>
    <p:restoredTop sz="96340" autoAdjust="0"/>
  </p:normalViewPr>
  <p:slideViewPr>
    <p:cSldViewPr snapToGrid="0">
      <p:cViewPr varScale="1">
        <p:scale>
          <a:sx n="113" d="100"/>
          <a:sy n="113" d="100"/>
        </p:scale>
        <p:origin x="55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PH"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CD7BC05A-31A0-40D4-B3B3-A4545A75233B}" type="slidenum">
              <a:rPr lang="en-PH" smtClean="0"/>
              <a:t>1</a:t>
            </a:fld>
            <a:endParaRPr lang="en-PH"/>
          </a:p>
        </p:txBody>
      </p:sp>
    </p:spTree>
    <p:extLst>
      <p:ext uri="{BB962C8B-B14F-4D97-AF65-F5344CB8AC3E}">
        <p14:creationId xmlns:p14="http://schemas.microsoft.com/office/powerpoint/2010/main" val="1231659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6596BF46-58B3-8E76-64F8-1706E4DA77E9}"/>
            </a:ext>
          </a:extLst>
        </p:cNvPr>
        <p:cNvGrpSpPr/>
        <p:nvPr/>
      </p:nvGrpSpPr>
      <p:grpSpPr>
        <a:xfrm>
          <a:off x="0" y="0"/>
          <a:ext cx="0" cy="0"/>
          <a:chOff x="0" y="0"/>
          <a:chExt cx="0" cy="0"/>
        </a:xfrm>
      </p:grpSpPr>
      <p:sp>
        <p:nvSpPr>
          <p:cNvPr id="102" name="Google Shape;102;g2c4a3be41f8_0_0:notes">
            <a:extLst>
              <a:ext uri="{FF2B5EF4-FFF2-40B4-BE49-F238E27FC236}">
                <a16:creationId xmlns:a16="http://schemas.microsoft.com/office/drawing/2014/main" id="{14698EB0-FE96-52B7-D46C-BC0E3899416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g2c4a3be41f8_0_0:notes">
            <a:extLst>
              <a:ext uri="{FF2B5EF4-FFF2-40B4-BE49-F238E27FC236}">
                <a16:creationId xmlns:a16="http://schemas.microsoft.com/office/drawing/2014/main" id="{AD58C9BA-7F51-4465-4F98-951C9C9F452E}"/>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g2c4a3be41f8_0_0:notes">
            <a:extLst>
              <a:ext uri="{FF2B5EF4-FFF2-40B4-BE49-F238E27FC236}">
                <a16:creationId xmlns:a16="http://schemas.microsoft.com/office/drawing/2014/main" id="{0AA91B17-80AF-9E8A-CC04-AE600EA63F77}"/>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PH"/>
              <a:t>10</a:t>
            </a:fld>
            <a:endParaRPr/>
          </a:p>
        </p:txBody>
      </p:sp>
    </p:spTree>
    <p:extLst>
      <p:ext uri="{BB962C8B-B14F-4D97-AF65-F5344CB8AC3E}">
        <p14:creationId xmlns:p14="http://schemas.microsoft.com/office/powerpoint/2010/main" val="3364504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270C7AAD-90FC-726F-2B85-1208FE120228}"/>
            </a:ext>
          </a:extLst>
        </p:cNvPr>
        <p:cNvGrpSpPr/>
        <p:nvPr/>
      </p:nvGrpSpPr>
      <p:grpSpPr>
        <a:xfrm>
          <a:off x="0" y="0"/>
          <a:ext cx="0" cy="0"/>
          <a:chOff x="0" y="0"/>
          <a:chExt cx="0" cy="0"/>
        </a:xfrm>
      </p:grpSpPr>
      <p:sp>
        <p:nvSpPr>
          <p:cNvPr id="102" name="Google Shape;102;g2c4a3be41f8_0_0:notes">
            <a:extLst>
              <a:ext uri="{FF2B5EF4-FFF2-40B4-BE49-F238E27FC236}">
                <a16:creationId xmlns:a16="http://schemas.microsoft.com/office/drawing/2014/main" id="{09598F5E-BE6F-1508-F1DE-C1E1A80449B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g2c4a3be41f8_0_0:notes">
            <a:extLst>
              <a:ext uri="{FF2B5EF4-FFF2-40B4-BE49-F238E27FC236}">
                <a16:creationId xmlns:a16="http://schemas.microsoft.com/office/drawing/2014/main" id="{62ED010E-3E50-7F20-FE55-8A544184701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g2c4a3be41f8_0_0:notes">
            <a:extLst>
              <a:ext uri="{FF2B5EF4-FFF2-40B4-BE49-F238E27FC236}">
                <a16:creationId xmlns:a16="http://schemas.microsoft.com/office/drawing/2014/main" id="{4EDBCCE2-5AB5-F073-0A7B-C04B871FB2AD}"/>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PH"/>
              <a:t>11</a:t>
            </a:fld>
            <a:endParaRPr/>
          </a:p>
        </p:txBody>
      </p:sp>
    </p:spTree>
    <p:extLst>
      <p:ext uri="{BB962C8B-B14F-4D97-AF65-F5344CB8AC3E}">
        <p14:creationId xmlns:p14="http://schemas.microsoft.com/office/powerpoint/2010/main" val="3289488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907E7E4E-722B-B833-D706-817A1FCBF093}"/>
            </a:ext>
          </a:extLst>
        </p:cNvPr>
        <p:cNvGrpSpPr/>
        <p:nvPr/>
      </p:nvGrpSpPr>
      <p:grpSpPr>
        <a:xfrm>
          <a:off x="0" y="0"/>
          <a:ext cx="0" cy="0"/>
          <a:chOff x="0" y="0"/>
          <a:chExt cx="0" cy="0"/>
        </a:xfrm>
      </p:grpSpPr>
      <p:sp>
        <p:nvSpPr>
          <p:cNvPr id="102" name="Google Shape;102;g2c4a3be41f8_0_0:notes">
            <a:extLst>
              <a:ext uri="{FF2B5EF4-FFF2-40B4-BE49-F238E27FC236}">
                <a16:creationId xmlns:a16="http://schemas.microsoft.com/office/drawing/2014/main" id="{4D12F603-8C7E-5C4E-65AA-A5869EDC4B8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g2c4a3be41f8_0_0:notes">
            <a:extLst>
              <a:ext uri="{FF2B5EF4-FFF2-40B4-BE49-F238E27FC236}">
                <a16:creationId xmlns:a16="http://schemas.microsoft.com/office/drawing/2014/main" id="{4F75A07B-CE4C-2683-0426-45948BF94679}"/>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g2c4a3be41f8_0_0:notes">
            <a:extLst>
              <a:ext uri="{FF2B5EF4-FFF2-40B4-BE49-F238E27FC236}">
                <a16:creationId xmlns:a16="http://schemas.microsoft.com/office/drawing/2014/main" id="{A33D3F45-B99D-5DD4-74E9-8C7E0F9DB0CD}"/>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PH"/>
              <a:t>12</a:t>
            </a:fld>
            <a:endParaRPr/>
          </a:p>
        </p:txBody>
      </p:sp>
    </p:spTree>
    <p:extLst>
      <p:ext uri="{BB962C8B-B14F-4D97-AF65-F5344CB8AC3E}">
        <p14:creationId xmlns:p14="http://schemas.microsoft.com/office/powerpoint/2010/main" val="3292774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C89CBB67-82C8-A451-FBE7-C3FD13F426E5}"/>
            </a:ext>
          </a:extLst>
        </p:cNvPr>
        <p:cNvGrpSpPr/>
        <p:nvPr/>
      </p:nvGrpSpPr>
      <p:grpSpPr>
        <a:xfrm>
          <a:off x="0" y="0"/>
          <a:ext cx="0" cy="0"/>
          <a:chOff x="0" y="0"/>
          <a:chExt cx="0" cy="0"/>
        </a:xfrm>
      </p:grpSpPr>
      <p:sp>
        <p:nvSpPr>
          <p:cNvPr id="102" name="Google Shape;102;g2c4a3be41f8_0_0:notes">
            <a:extLst>
              <a:ext uri="{FF2B5EF4-FFF2-40B4-BE49-F238E27FC236}">
                <a16:creationId xmlns:a16="http://schemas.microsoft.com/office/drawing/2014/main" id="{64890F31-C1C2-C9B7-0F30-02466452AED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g2c4a3be41f8_0_0:notes">
            <a:extLst>
              <a:ext uri="{FF2B5EF4-FFF2-40B4-BE49-F238E27FC236}">
                <a16:creationId xmlns:a16="http://schemas.microsoft.com/office/drawing/2014/main" id="{D591A5AF-9B15-40F7-33D3-99E0B56F01A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g2c4a3be41f8_0_0:notes">
            <a:extLst>
              <a:ext uri="{FF2B5EF4-FFF2-40B4-BE49-F238E27FC236}">
                <a16:creationId xmlns:a16="http://schemas.microsoft.com/office/drawing/2014/main" id="{1ABD2A45-C9D2-A61D-28FD-A838D587E1CF}"/>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PH"/>
              <a:t>13</a:t>
            </a:fld>
            <a:endParaRPr/>
          </a:p>
        </p:txBody>
      </p:sp>
    </p:spTree>
    <p:extLst>
      <p:ext uri="{BB962C8B-B14F-4D97-AF65-F5344CB8AC3E}">
        <p14:creationId xmlns:p14="http://schemas.microsoft.com/office/powerpoint/2010/main" val="1598434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EAFF9820-9332-F43B-AC64-A08A22D6FCF5}"/>
            </a:ext>
          </a:extLst>
        </p:cNvPr>
        <p:cNvGrpSpPr/>
        <p:nvPr/>
      </p:nvGrpSpPr>
      <p:grpSpPr>
        <a:xfrm>
          <a:off x="0" y="0"/>
          <a:ext cx="0" cy="0"/>
          <a:chOff x="0" y="0"/>
          <a:chExt cx="0" cy="0"/>
        </a:xfrm>
      </p:grpSpPr>
      <p:sp>
        <p:nvSpPr>
          <p:cNvPr id="102" name="Google Shape;102;g2c4a3be41f8_0_0:notes">
            <a:extLst>
              <a:ext uri="{FF2B5EF4-FFF2-40B4-BE49-F238E27FC236}">
                <a16:creationId xmlns:a16="http://schemas.microsoft.com/office/drawing/2014/main" id="{0A10BAEF-6665-CBAE-4CB1-A0B5837D526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g2c4a3be41f8_0_0:notes">
            <a:extLst>
              <a:ext uri="{FF2B5EF4-FFF2-40B4-BE49-F238E27FC236}">
                <a16:creationId xmlns:a16="http://schemas.microsoft.com/office/drawing/2014/main" id="{375B5BC2-B551-282E-0246-9ABF3BB88C85}"/>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g2c4a3be41f8_0_0:notes">
            <a:extLst>
              <a:ext uri="{FF2B5EF4-FFF2-40B4-BE49-F238E27FC236}">
                <a16:creationId xmlns:a16="http://schemas.microsoft.com/office/drawing/2014/main" id="{73DEDF01-4E85-5212-AF5B-C8498A1CFFFE}"/>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PH"/>
              <a:t>14</a:t>
            </a:fld>
            <a:endParaRPr/>
          </a:p>
        </p:txBody>
      </p:sp>
    </p:spTree>
    <p:extLst>
      <p:ext uri="{BB962C8B-B14F-4D97-AF65-F5344CB8AC3E}">
        <p14:creationId xmlns:p14="http://schemas.microsoft.com/office/powerpoint/2010/main" val="2407247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E5944587-6142-D72D-8C33-E0D1A4C84633}"/>
            </a:ext>
          </a:extLst>
        </p:cNvPr>
        <p:cNvGrpSpPr/>
        <p:nvPr/>
      </p:nvGrpSpPr>
      <p:grpSpPr>
        <a:xfrm>
          <a:off x="0" y="0"/>
          <a:ext cx="0" cy="0"/>
          <a:chOff x="0" y="0"/>
          <a:chExt cx="0" cy="0"/>
        </a:xfrm>
      </p:grpSpPr>
      <p:sp>
        <p:nvSpPr>
          <p:cNvPr id="102" name="Google Shape;102;g2c4a3be41f8_0_0:notes">
            <a:extLst>
              <a:ext uri="{FF2B5EF4-FFF2-40B4-BE49-F238E27FC236}">
                <a16:creationId xmlns:a16="http://schemas.microsoft.com/office/drawing/2014/main" id="{E1830939-8A37-810C-53F9-177C8157072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g2c4a3be41f8_0_0:notes">
            <a:extLst>
              <a:ext uri="{FF2B5EF4-FFF2-40B4-BE49-F238E27FC236}">
                <a16:creationId xmlns:a16="http://schemas.microsoft.com/office/drawing/2014/main" id="{E21CBF4F-26E9-605F-4105-0F9830E3F66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g2c4a3be41f8_0_0:notes">
            <a:extLst>
              <a:ext uri="{FF2B5EF4-FFF2-40B4-BE49-F238E27FC236}">
                <a16:creationId xmlns:a16="http://schemas.microsoft.com/office/drawing/2014/main" id="{7F648839-0625-A1D1-2F7C-F2C1B1DC3BFB}"/>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PH"/>
              <a:t>15</a:t>
            </a:fld>
            <a:endParaRPr/>
          </a:p>
        </p:txBody>
      </p:sp>
    </p:spTree>
    <p:extLst>
      <p:ext uri="{BB962C8B-B14F-4D97-AF65-F5344CB8AC3E}">
        <p14:creationId xmlns:p14="http://schemas.microsoft.com/office/powerpoint/2010/main" val="8088765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F9A3ABC7-241F-5E7A-2B72-B437EBF72319}"/>
            </a:ext>
          </a:extLst>
        </p:cNvPr>
        <p:cNvGrpSpPr/>
        <p:nvPr/>
      </p:nvGrpSpPr>
      <p:grpSpPr>
        <a:xfrm>
          <a:off x="0" y="0"/>
          <a:ext cx="0" cy="0"/>
          <a:chOff x="0" y="0"/>
          <a:chExt cx="0" cy="0"/>
        </a:xfrm>
      </p:grpSpPr>
      <p:sp>
        <p:nvSpPr>
          <p:cNvPr id="102" name="Google Shape;102;g2c4a3be41f8_0_0:notes">
            <a:extLst>
              <a:ext uri="{FF2B5EF4-FFF2-40B4-BE49-F238E27FC236}">
                <a16:creationId xmlns:a16="http://schemas.microsoft.com/office/drawing/2014/main" id="{57EE1778-12D9-1FC3-E7C3-5F0CB4FBB22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g2c4a3be41f8_0_0:notes">
            <a:extLst>
              <a:ext uri="{FF2B5EF4-FFF2-40B4-BE49-F238E27FC236}">
                <a16:creationId xmlns:a16="http://schemas.microsoft.com/office/drawing/2014/main" id="{42902150-42AC-CFFB-2C1C-F413D0784961}"/>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g2c4a3be41f8_0_0:notes">
            <a:extLst>
              <a:ext uri="{FF2B5EF4-FFF2-40B4-BE49-F238E27FC236}">
                <a16:creationId xmlns:a16="http://schemas.microsoft.com/office/drawing/2014/main" id="{5E153900-BBF6-E178-CB71-7F20833D3BBE}"/>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PH"/>
              <a:t>16</a:t>
            </a:fld>
            <a:endParaRPr/>
          </a:p>
        </p:txBody>
      </p:sp>
    </p:spTree>
    <p:extLst>
      <p:ext uri="{BB962C8B-B14F-4D97-AF65-F5344CB8AC3E}">
        <p14:creationId xmlns:p14="http://schemas.microsoft.com/office/powerpoint/2010/main" val="33995543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455B943B-47F6-01C1-71F9-4EF4D4ADE9B5}"/>
            </a:ext>
          </a:extLst>
        </p:cNvPr>
        <p:cNvGrpSpPr/>
        <p:nvPr/>
      </p:nvGrpSpPr>
      <p:grpSpPr>
        <a:xfrm>
          <a:off x="0" y="0"/>
          <a:ext cx="0" cy="0"/>
          <a:chOff x="0" y="0"/>
          <a:chExt cx="0" cy="0"/>
        </a:xfrm>
      </p:grpSpPr>
      <p:sp>
        <p:nvSpPr>
          <p:cNvPr id="102" name="Google Shape;102;g2c4a3be41f8_0_0:notes">
            <a:extLst>
              <a:ext uri="{FF2B5EF4-FFF2-40B4-BE49-F238E27FC236}">
                <a16:creationId xmlns:a16="http://schemas.microsoft.com/office/drawing/2014/main" id="{9979C2A9-680B-6383-DDCD-B45F9AF3962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g2c4a3be41f8_0_0:notes">
            <a:extLst>
              <a:ext uri="{FF2B5EF4-FFF2-40B4-BE49-F238E27FC236}">
                <a16:creationId xmlns:a16="http://schemas.microsoft.com/office/drawing/2014/main" id="{C3C40C4D-6596-80CE-999B-0868CB9CD09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g2c4a3be41f8_0_0:notes">
            <a:extLst>
              <a:ext uri="{FF2B5EF4-FFF2-40B4-BE49-F238E27FC236}">
                <a16:creationId xmlns:a16="http://schemas.microsoft.com/office/drawing/2014/main" id="{A724B25D-44D9-E472-99C8-47F05C90F164}"/>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PH"/>
              <a:t>17</a:t>
            </a:fld>
            <a:endParaRPr/>
          </a:p>
        </p:txBody>
      </p:sp>
    </p:spTree>
    <p:extLst>
      <p:ext uri="{BB962C8B-B14F-4D97-AF65-F5344CB8AC3E}">
        <p14:creationId xmlns:p14="http://schemas.microsoft.com/office/powerpoint/2010/main" val="8768197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C07B3D97-45D1-BDF3-8851-1EF4A2A33FCD}"/>
            </a:ext>
          </a:extLst>
        </p:cNvPr>
        <p:cNvGrpSpPr/>
        <p:nvPr/>
      </p:nvGrpSpPr>
      <p:grpSpPr>
        <a:xfrm>
          <a:off x="0" y="0"/>
          <a:ext cx="0" cy="0"/>
          <a:chOff x="0" y="0"/>
          <a:chExt cx="0" cy="0"/>
        </a:xfrm>
      </p:grpSpPr>
      <p:sp>
        <p:nvSpPr>
          <p:cNvPr id="102" name="Google Shape;102;g2c4a3be41f8_0_0:notes">
            <a:extLst>
              <a:ext uri="{FF2B5EF4-FFF2-40B4-BE49-F238E27FC236}">
                <a16:creationId xmlns:a16="http://schemas.microsoft.com/office/drawing/2014/main" id="{E87A30C4-CFBA-DEB9-3424-BA42BF3CD04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g2c4a3be41f8_0_0:notes">
            <a:extLst>
              <a:ext uri="{FF2B5EF4-FFF2-40B4-BE49-F238E27FC236}">
                <a16:creationId xmlns:a16="http://schemas.microsoft.com/office/drawing/2014/main" id="{9984AC6D-794A-4E92-45FD-0A81D36BC00B}"/>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g2c4a3be41f8_0_0:notes">
            <a:extLst>
              <a:ext uri="{FF2B5EF4-FFF2-40B4-BE49-F238E27FC236}">
                <a16:creationId xmlns:a16="http://schemas.microsoft.com/office/drawing/2014/main" id="{9BB34E11-37D7-297E-E3B1-0DAB8148C7A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PH"/>
              <a:t>18</a:t>
            </a:fld>
            <a:endParaRPr/>
          </a:p>
        </p:txBody>
      </p:sp>
    </p:spTree>
    <p:extLst>
      <p:ext uri="{BB962C8B-B14F-4D97-AF65-F5344CB8AC3E}">
        <p14:creationId xmlns:p14="http://schemas.microsoft.com/office/powerpoint/2010/main" val="28406139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7C622F29-D2F7-DB6B-C44D-621049FBDBD2}"/>
            </a:ext>
          </a:extLst>
        </p:cNvPr>
        <p:cNvGrpSpPr/>
        <p:nvPr/>
      </p:nvGrpSpPr>
      <p:grpSpPr>
        <a:xfrm>
          <a:off x="0" y="0"/>
          <a:ext cx="0" cy="0"/>
          <a:chOff x="0" y="0"/>
          <a:chExt cx="0" cy="0"/>
        </a:xfrm>
      </p:grpSpPr>
      <p:sp>
        <p:nvSpPr>
          <p:cNvPr id="102" name="Google Shape;102;g2c4a3be41f8_0_0:notes">
            <a:extLst>
              <a:ext uri="{FF2B5EF4-FFF2-40B4-BE49-F238E27FC236}">
                <a16:creationId xmlns:a16="http://schemas.microsoft.com/office/drawing/2014/main" id="{24FBEC2B-ECAF-CEA2-BA73-A2B5B1830FB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g2c4a3be41f8_0_0:notes">
            <a:extLst>
              <a:ext uri="{FF2B5EF4-FFF2-40B4-BE49-F238E27FC236}">
                <a16:creationId xmlns:a16="http://schemas.microsoft.com/office/drawing/2014/main" id="{79464139-662F-4EC3-CE30-1BC7935A0436}"/>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g2c4a3be41f8_0_0:notes">
            <a:extLst>
              <a:ext uri="{FF2B5EF4-FFF2-40B4-BE49-F238E27FC236}">
                <a16:creationId xmlns:a16="http://schemas.microsoft.com/office/drawing/2014/main" id="{F2401006-3E5A-E469-4C0C-B8D6B1B95800}"/>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PH"/>
              <a:t>19</a:t>
            </a:fld>
            <a:endParaRPr/>
          </a:p>
        </p:txBody>
      </p:sp>
    </p:spTree>
    <p:extLst>
      <p:ext uri="{BB962C8B-B14F-4D97-AF65-F5344CB8AC3E}">
        <p14:creationId xmlns:p14="http://schemas.microsoft.com/office/powerpoint/2010/main" val="2102618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c4a3be41f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g2c4a3be41f8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g2c4a3be41f8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PH"/>
              <a:t>2</a:t>
            </a:fld>
            <a:endParaRPr/>
          </a:p>
        </p:txBody>
      </p:sp>
    </p:spTree>
    <p:extLst>
      <p:ext uri="{BB962C8B-B14F-4D97-AF65-F5344CB8AC3E}">
        <p14:creationId xmlns:p14="http://schemas.microsoft.com/office/powerpoint/2010/main" val="39916772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C836E9A9-7C86-9FE7-F95A-CA57C9A1B85F}"/>
            </a:ext>
          </a:extLst>
        </p:cNvPr>
        <p:cNvGrpSpPr/>
        <p:nvPr/>
      </p:nvGrpSpPr>
      <p:grpSpPr>
        <a:xfrm>
          <a:off x="0" y="0"/>
          <a:ext cx="0" cy="0"/>
          <a:chOff x="0" y="0"/>
          <a:chExt cx="0" cy="0"/>
        </a:xfrm>
      </p:grpSpPr>
      <p:sp>
        <p:nvSpPr>
          <p:cNvPr id="102" name="Google Shape;102;g2c4a3be41f8_0_0:notes">
            <a:extLst>
              <a:ext uri="{FF2B5EF4-FFF2-40B4-BE49-F238E27FC236}">
                <a16:creationId xmlns:a16="http://schemas.microsoft.com/office/drawing/2014/main" id="{9DCCD151-CF25-1958-54C5-028D4367A19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g2c4a3be41f8_0_0:notes">
            <a:extLst>
              <a:ext uri="{FF2B5EF4-FFF2-40B4-BE49-F238E27FC236}">
                <a16:creationId xmlns:a16="http://schemas.microsoft.com/office/drawing/2014/main" id="{F1C3C37E-3FFB-1A42-3CBD-6FF85B97049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g2c4a3be41f8_0_0:notes">
            <a:extLst>
              <a:ext uri="{FF2B5EF4-FFF2-40B4-BE49-F238E27FC236}">
                <a16:creationId xmlns:a16="http://schemas.microsoft.com/office/drawing/2014/main" id="{B56C1A5A-CC3A-2B89-3BAF-0A316FD1CBCE}"/>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PH"/>
              <a:t>20</a:t>
            </a:fld>
            <a:endParaRPr/>
          </a:p>
        </p:txBody>
      </p:sp>
    </p:spTree>
    <p:extLst>
      <p:ext uri="{BB962C8B-B14F-4D97-AF65-F5344CB8AC3E}">
        <p14:creationId xmlns:p14="http://schemas.microsoft.com/office/powerpoint/2010/main" val="26844666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EDDE855F-0259-8C2B-6CF9-4221925122CE}"/>
            </a:ext>
          </a:extLst>
        </p:cNvPr>
        <p:cNvGrpSpPr/>
        <p:nvPr/>
      </p:nvGrpSpPr>
      <p:grpSpPr>
        <a:xfrm>
          <a:off x="0" y="0"/>
          <a:ext cx="0" cy="0"/>
          <a:chOff x="0" y="0"/>
          <a:chExt cx="0" cy="0"/>
        </a:xfrm>
      </p:grpSpPr>
      <p:sp>
        <p:nvSpPr>
          <p:cNvPr id="102" name="Google Shape;102;g2c4a3be41f8_0_0:notes">
            <a:extLst>
              <a:ext uri="{FF2B5EF4-FFF2-40B4-BE49-F238E27FC236}">
                <a16:creationId xmlns:a16="http://schemas.microsoft.com/office/drawing/2014/main" id="{723CBDA4-D817-9CFB-F741-BF301B8DE11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g2c4a3be41f8_0_0:notes">
            <a:extLst>
              <a:ext uri="{FF2B5EF4-FFF2-40B4-BE49-F238E27FC236}">
                <a16:creationId xmlns:a16="http://schemas.microsoft.com/office/drawing/2014/main" id="{955A656E-A52B-BAF5-B32D-C6E0F32E9873}"/>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g2c4a3be41f8_0_0:notes">
            <a:extLst>
              <a:ext uri="{FF2B5EF4-FFF2-40B4-BE49-F238E27FC236}">
                <a16:creationId xmlns:a16="http://schemas.microsoft.com/office/drawing/2014/main" id="{CDBA579F-6855-8682-D7F4-226C7AAE8628}"/>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PH"/>
              <a:t>21</a:t>
            </a:fld>
            <a:endParaRPr/>
          </a:p>
        </p:txBody>
      </p:sp>
    </p:spTree>
    <p:extLst>
      <p:ext uri="{BB962C8B-B14F-4D97-AF65-F5344CB8AC3E}">
        <p14:creationId xmlns:p14="http://schemas.microsoft.com/office/powerpoint/2010/main" val="10349255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E7F623F6-3754-B93F-E877-06FD7BFFD334}"/>
            </a:ext>
          </a:extLst>
        </p:cNvPr>
        <p:cNvGrpSpPr/>
        <p:nvPr/>
      </p:nvGrpSpPr>
      <p:grpSpPr>
        <a:xfrm>
          <a:off x="0" y="0"/>
          <a:ext cx="0" cy="0"/>
          <a:chOff x="0" y="0"/>
          <a:chExt cx="0" cy="0"/>
        </a:xfrm>
      </p:grpSpPr>
      <p:sp>
        <p:nvSpPr>
          <p:cNvPr id="102" name="Google Shape;102;g2c4a3be41f8_0_0:notes">
            <a:extLst>
              <a:ext uri="{FF2B5EF4-FFF2-40B4-BE49-F238E27FC236}">
                <a16:creationId xmlns:a16="http://schemas.microsoft.com/office/drawing/2014/main" id="{183440FF-C7D5-389F-6F93-F83702CC3CE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g2c4a3be41f8_0_0:notes">
            <a:extLst>
              <a:ext uri="{FF2B5EF4-FFF2-40B4-BE49-F238E27FC236}">
                <a16:creationId xmlns:a16="http://schemas.microsoft.com/office/drawing/2014/main" id="{5C33AD07-2E26-4BF2-0AD5-E783B16FEDE1}"/>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g2c4a3be41f8_0_0:notes">
            <a:extLst>
              <a:ext uri="{FF2B5EF4-FFF2-40B4-BE49-F238E27FC236}">
                <a16:creationId xmlns:a16="http://schemas.microsoft.com/office/drawing/2014/main" id="{17E4FC7B-CBA0-EE8F-4225-6CB84523F8E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PH"/>
              <a:t>22</a:t>
            </a:fld>
            <a:endParaRPr/>
          </a:p>
        </p:txBody>
      </p:sp>
    </p:spTree>
    <p:extLst>
      <p:ext uri="{BB962C8B-B14F-4D97-AF65-F5344CB8AC3E}">
        <p14:creationId xmlns:p14="http://schemas.microsoft.com/office/powerpoint/2010/main" val="15945888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DC53E433-4E56-3B64-3CB1-4A44A5410BF0}"/>
            </a:ext>
          </a:extLst>
        </p:cNvPr>
        <p:cNvGrpSpPr/>
        <p:nvPr/>
      </p:nvGrpSpPr>
      <p:grpSpPr>
        <a:xfrm>
          <a:off x="0" y="0"/>
          <a:ext cx="0" cy="0"/>
          <a:chOff x="0" y="0"/>
          <a:chExt cx="0" cy="0"/>
        </a:xfrm>
      </p:grpSpPr>
      <p:sp>
        <p:nvSpPr>
          <p:cNvPr id="102" name="Google Shape;102;g2c4a3be41f8_0_0:notes">
            <a:extLst>
              <a:ext uri="{FF2B5EF4-FFF2-40B4-BE49-F238E27FC236}">
                <a16:creationId xmlns:a16="http://schemas.microsoft.com/office/drawing/2014/main" id="{DEFB2D32-BBE7-552F-E264-0F96873939A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g2c4a3be41f8_0_0:notes">
            <a:extLst>
              <a:ext uri="{FF2B5EF4-FFF2-40B4-BE49-F238E27FC236}">
                <a16:creationId xmlns:a16="http://schemas.microsoft.com/office/drawing/2014/main" id="{2660FB9C-F734-F780-34EF-95A781781A71}"/>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g2c4a3be41f8_0_0:notes">
            <a:extLst>
              <a:ext uri="{FF2B5EF4-FFF2-40B4-BE49-F238E27FC236}">
                <a16:creationId xmlns:a16="http://schemas.microsoft.com/office/drawing/2014/main" id="{2C361729-E024-C391-94AE-A70054072BCC}"/>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PH"/>
              <a:t>23</a:t>
            </a:fld>
            <a:endParaRPr/>
          </a:p>
        </p:txBody>
      </p:sp>
    </p:spTree>
    <p:extLst>
      <p:ext uri="{BB962C8B-B14F-4D97-AF65-F5344CB8AC3E}">
        <p14:creationId xmlns:p14="http://schemas.microsoft.com/office/powerpoint/2010/main" val="42773771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55A0232D-CAD8-730B-1ABE-5BF67C7F0BA5}"/>
            </a:ext>
          </a:extLst>
        </p:cNvPr>
        <p:cNvGrpSpPr/>
        <p:nvPr/>
      </p:nvGrpSpPr>
      <p:grpSpPr>
        <a:xfrm>
          <a:off x="0" y="0"/>
          <a:ext cx="0" cy="0"/>
          <a:chOff x="0" y="0"/>
          <a:chExt cx="0" cy="0"/>
        </a:xfrm>
      </p:grpSpPr>
      <p:sp>
        <p:nvSpPr>
          <p:cNvPr id="102" name="Google Shape;102;g2c4a3be41f8_0_0:notes">
            <a:extLst>
              <a:ext uri="{FF2B5EF4-FFF2-40B4-BE49-F238E27FC236}">
                <a16:creationId xmlns:a16="http://schemas.microsoft.com/office/drawing/2014/main" id="{CE8709FD-CB1B-4416-52C0-EAFE521AE94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g2c4a3be41f8_0_0:notes">
            <a:extLst>
              <a:ext uri="{FF2B5EF4-FFF2-40B4-BE49-F238E27FC236}">
                <a16:creationId xmlns:a16="http://schemas.microsoft.com/office/drawing/2014/main" id="{F2A0AFE7-D8D0-D0FB-0761-77D0FDA36442}"/>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g2c4a3be41f8_0_0:notes">
            <a:extLst>
              <a:ext uri="{FF2B5EF4-FFF2-40B4-BE49-F238E27FC236}">
                <a16:creationId xmlns:a16="http://schemas.microsoft.com/office/drawing/2014/main" id="{97C35842-FB0B-9647-FC3B-AEA458C812CA}"/>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PH"/>
              <a:t>24</a:t>
            </a:fld>
            <a:endParaRPr/>
          </a:p>
        </p:txBody>
      </p:sp>
    </p:spTree>
    <p:extLst>
      <p:ext uri="{BB962C8B-B14F-4D97-AF65-F5344CB8AC3E}">
        <p14:creationId xmlns:p14="http://schemas.microsoft.com/office/powerpoint/2010/main" val="4174142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E47FB823-C901-0184-B752-76182B9282C3}"/>
            </a:ext>
          </a:extLst>
        </p:cNvPr>
        <p:cNvGrpSpPr/>
        <p:nvPr/>
      </p:nvGrpSpPr>
      <p:grpSpPr>
        <a:xfrm>
          <a:off x="0" y="0"/>
          <a:ext cx="0" cy="0"/>
          <a:chOff x="0" y="0"/>
          <a:chExt cx="0" cy="0"/>
        </a:xfrm>
      </p:grpSpPr>
      <p:sp>
        <p:nvSpPr>
          <p:cNvPr id="102" name="Google Shape;102;g2c4a3be41f8_0_0:notes">
            <a:extLst>
              <a:ext uri="{FF2B5EF4-FFF2-40B4-BE49-F238E27FC236}">
                <a16:creationId xmlns:a16="http://schemas.microsoft.com/office/drawing/2014/main" id="{FD6D9145-D3B5-65C4-4B19-B408C014522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g2c4a3be41f8_0_0:notes">
            <a:extLst>
              <a:ext uri="{FF2B5EF4-FFF2-40B4-BE49-F238E27FC236}">
                <a16:creationId xmlns:a16="http://schemas.microsoft.com/office/drawing/2014/main" id="{FF8BCF72-C316-EDC5-8817-AA47F53232B9}"/>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g2c4a3be41f8_0_0:notes">
            <a:extLst>
              <a:ext uri="{FF2B5EF4-FFF2-40B4-BE49-F238E27FC236}">
                <a16:creationId xmlns:a16="http://schemas.microsoft.com/office/drawing/2014/main" id="{483631E0-CDDC-A996-A81A-36A2BDA49BD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PH"/>
              <a:t>25</a:t>
            </a:fld>
            <a:endParaRPr/>
          </a:p>
        </p:txBody>
      </p:sp>
    </p:spTree>
    <p:extLst>
      <p:ext uri="{BB962C8B-B14F-4D97-AF65-F5344CB8AC3E}">
        <p14:creationId xmlns:p14="http://schemas.microsoft.com/office/powerpoint/2010/main" val="37835255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DF3AF7DC-4416-4CB9-12A7-A03FEEB41D19}"/>
            </a:ext>
          </a:extLst>
        </p:cNvPr>
        <p:cNvGrpSpPr/>
        <p:nvPr/>
      </p:nvGrpSpPr>
      <p:grpSpPr>
        <a:xfrm>
          <a:off x="0" y="0"/>
          <a:ext cx="0" cy="0"/>
          <a:chOff x="0" y="0"/>
          <a:chExt cx="0" cy="0"/>
        </a:xfrm>
      </p:grpSpPr>
      <p:sp>
        <p:nvSpPr>
          <p:cNvPr id="102" name="Google Shape;102;g2c4a3be41f8_0_0:notes">
            <a:extLst>
              <a:ext uri="{FF2B5EF4-FFF2-40B4-BE49-F238E27FC236}">
                <a16:creationId xmlns:a16="http://schemas.microsoft.com/office/drawing/2014/main" id="{A61ADEDF-26BC-1FF6-74B6-0D68A71173E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g2c4a3be41f8_0_0:notes">
            <a:extLst>
              <a:ext uri="{FF2B5EF4-FFF2-40B4-BE49-F238E27FC236}">
                <a16:creationId xmlns:a16="http://schemas.microsoft.com/office/drawing/2014/main" id="{B6CDE7F1-F56D-7F4B-16BD-DB328A3EEC83}"/>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g2c4a3be41f8_0_0:notes">
            <a:extLst>
              <a:ext uri="{FF2B5EF4-FFF2-40B4-BE49-F238E27FC236}">
                <a16:creationId xmlns:a16="http://schemas.microsoft.com/office/drawing/2014/main" id="{98BFA870-9138-6102-7944-A0E2AE156137}"/>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PH"/>
              <a:t>26</a:t>
            </a:fld>
            <a:endParaRPr/>
          </a:p>
        </p:txBody>
      </p:sp>
    </p:spTree>
    <p:extLst>
      <p:ext uri="{BB962C8B-B14F-4D97-AF65-F5344CB8AC3E}">
        <p14:creationId xmlns:p14="http://schemas.microsoft.com/office/powerpoint/2010/main" val="106417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E127E5B4-BFF2-44E3-472E-CAA925C43972}"/>
            </a:ext>
          </a:extLst>
        </p:cNvPr>
        <p:cNvGrpSpPr/>
        <p:nvPr/>
      </p:nvGrpSpPr>
      <p:grpSpPr>
        <a:xfrm>
          <a:off x="0" y="0"/>
          <a:ext cx="0" cy="0"/>
          <a:chOff x="0" y="0"/>
          <a:chExt cx="0" cy="0"/>
        </a:xfrm>
      </p:grpSpPr>
      <p:sp>
        <p:nvSpPr>
          <p:cNvPr id="102" name="Google Shape;102;g2c4a3be41f8_0_0:notes">
            <a:extLst>
              <a:ext uri="{FF2B5EF4-FFF2-40B4-BE49-F238E27FC236}">
                <a16:creationId xmlns:a16="http://schemas.microsoft.com/office/drawing/2014/main" id="{115EF6F7-A2A2-D395-4EF1-A138EA87A87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g2c4a3be41f8_0_0:notes">
            <a:extLst>
              <a:ext uri="{FF2B5EF4-FFF2-40B4-BE49-F238E27FC236}">
                <a16:creationId xmlns:a16="http://schemas.microsoft.com/office/drawing/2014/main" id="{1BD87328-A158-DB97-4962-FCD9653E5249}"/>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g2c4a3be41f8_0_0:notes">
            <a:extLst>
              <a:ext uri="{FF2B5EF4-FFF2-40B4-BE49-F238E27FC236}">
                <a16:creationId xmlns:a16="http://schemas.microsoft.com/office/drawing/2014/main" id="{694DDDB7-21F6-6EF2-192F-6B440409DEF8}"/>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PH"/>
              <a:t>27</a:t>
            </a:fld>
            <a:endParaRPr/>
          </a:p>
        </p:txBody>
      </p:sp>
    </p:spTree>
    <p:extLst>
      <p:ext uri="{BB962C8B-B14F-4D97-AF65-F5344CB8AC3E}">
        <p14:creationId xmlns:p14="http://schemas.microsoft.com/office/powerpoint/2010/main" val="427160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A39A9A69-FBBA-1609-A2D5-B81B9AA306C9}"/>
            </a:ext>
          </a:extLst>
        </p:cNvPr>
        <p:cNvGrpSpPr/>
        <p:nvPr/>
      </p:nvGrpSpPr>
      <p:grpSpPr>
        <a:xfrm>
          <a:off x="0" y="0"/>
          <a:ext cx="0" cy="0"/>
          <a:chOff x="0" y="0"/>
          <a:chExt cx="0" cy="0"/>
        </a:xfrm>
      </p:grpSpPr>
      <p:sp>
        <p:nvSpPr>
          <p:cNvPr id="102" name="Google Shape;102;g2c4a3be41f8_0_0:notes">
            <a:extLst>
              <a:ext uri="{FF2B5EF4-FFF2-40B4-BE49-F238E27FC236}">
                <a16:creationId xmlns:a16="http://schemas.microsoft.com/office/drawing/2014/main" id="{6D6AE82A-C3A4-FA28-A482-50305827CC7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g2c4a3be41f8_0_0:notes">
            <a:extLst>
              <a:ext uri="{FF2B5EF4-FFF2-40B4-BE49-F238E27FC236}">
                <a16:creationId xmlns:a16="http://schemas.microsoft.com/office/drawing/2014/main" id="{71C539FA-CA48-785B-C0D5-17D3F134E00E}"/>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g2c4a3be41f8_0_0:notes">
            <a:extLst>
              <a:ext uri="{FF2B5EF4-FFF2-40B4-BE49-F238E27FC236}">
                <a16:creationId xmlns:a16="http://schemas.microsoft.com/office/drawing/2014/main" id="{EE24C486-ED9D-D7FA-61BF-93ECAC569B6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PH"/>
              <a:t>28</a:t>
            </a:fld>
            <a:endParaRPr/>
          </a:p>
        </p:txBody>
      </p:sp>
    </p:spTree>
    <p:extLst>
      <p:ext uri="{BB962C8B-B14F-4D97-AF65-F5344CB8AC3E}">
        <p14:creationId xmlns:p14="http://schemas.microsoft.com/office/powerpoint/2010/main" val="38051739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E597478A-8B4F-1D08-3C1F-D0521B86203D}"/>
            </a:ext>
          </a:extLst>
        </p:cNvPr>
        <p:cNvGrpSpPr/>
        <p:nvPr/>
      </p:nvGrpSpPr>
      <p:grpSpPr>
        <a:xfrm>
          <a:off x="0" y="0"/>
          <a:ext cx="0" cy="0"/>
          <a:chOff x="0" y="0"/>
          <a:chExt cx="0" cy="0"/>
        </a:xfrm>
      </p:grpSpPr>
      <p:sp>
        <p:nvSpPr>
          <p:cNvPr id="102" name="Google Shape;102;g2c4a3be41f8_0_0:notes">
            <a:extLst>
              <a:ext uri="{FF2B5EF4-FFF2-40B4-BE49-F238E27FC236}">
                <a16:creationId xmlns:a16="http://schemas.microsoft.com/office/drawing/2014/main" id="{7DE2AE9E-F7F9-7252-4D73-28586CDE085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g2c4a3be41f8_0_0:notes">
            <a:extLst>
              <a:ext uri="{FF2B5EF4-FFF2-40B4-BE49-F238E27FC236}">
                <a16:creationId xmlns:a16="http://schemas.microsoft.com/office/drawing/2014/main" id="{6D19FC2D-E261-B784-0662-682D6FB7A96F}"/>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g2c4a3be41f8_0_0:notes">
            <a:extLst>
              <a:ext uri="{FF2B5EF4-FFF2-40B4-BE49-F238E27FC236}">
                <a16:creationId xmlns:a16="http://schemas.microsoft.com/office/drawing/2014/main" id="{2BE58226-2263-33CF-612E-61FBEC4832F7}"/>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PH"/>
              <a:t>29</a:t>
            </a:fld>
            <a:endParaRPr/>
          </a:p>
        </p:txBody>
      </p:sp>
    </p:spTree>
    <p:extLst>
      <p:ext uri="{BB962C8B-B14F-4D97-AF65-F5344CB8AC3E}">
        <p14:creationId xmlns:p14="http://schemas.microsoft.com/office/powerpoint/2010/main" val="2573220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341C9EB3-67A0-AA38-C9E5-24E652E3B88C}"/>
            </a:ext>
          </a:extLst>
        </p:cNvPr>
        <p:cNvGrpSpPr/>
        <p:nvPr/>
      </p:nvGrpSpPr>
      <p:grpSpPr>
        <a:xfrm>
          <a:off x="0" y="0"/>
          <a:ext cx="0" cy="0"/>
          <a:chOff x="0" y="0"/>
          <a:chExt cx="0" cy="0"/>
        </a:xfrm>
      </p:grpSpPr>
      <p:sp>
        <p:nvSpPr>
          <p:cNvPr id="102" name="Google Shape;102;g2c4a3be41f8_0_0:notes">
            <a:extLst>
              <a:ext uri="{FF2B5EF4-FFF2-40B4-BE49-F238E27FC236}">
                <a16:creationId xmlns:a16="http://schemas.microsoft.com/office/drawing/2014/main" id="{0E5664B9-E57B-F1E1-2A0A-E4F31E8A3AC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g2c4a3be41f8_0_0:notes">
            <a:extLst>
              <a:ext uri="{FF2B5EF4-FFF2-40B4-BE49-F238E27FC236}">
                <a16:creationId xmlns:a16="http://schemas.microsoft.com/office/drawing/2014/main" id="{F472FB57-5FC2-16D1-794F-0943428BA0C1}"/>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g2c4a3be41f8_0_0:notes">
            <a:extLst>
              <a:ext uri="{FF2B5EF4-FFF2-40B4-BE49-F238E27FC236}">
                <a16:creationId xmlns:a16="http://schemas.microsoft.com/office/drawing/2014/main" id="{88023E47-4DCB-6219-7FDF-9AC0BEB52B25}"/>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PH"/>
              <a:t>3</a:t>
            </a:fld>
            <a:endParaRPr/>
          </a:p>
        </p:txBody>
      </p:sp>
    </p:spTree>
    <p:extLst>
      <p:ext uri="{BB962C8B-B14F-4D97-AF65-F5344CB8AC3E}">
        <p14:creationId xmlns:p14="http://schemas.microsoft.com/office/powerpoint/2010/main" val="19782445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DE5F45C0-407B-9098-7D22-E6AB4F1EBF01}"/>
            </a:ext>
          </a:extLst>
        </p:cNvPr>
        <p:cNvGrpSpPr/>
        <p:nvPr/>
      </p:nvGrpSpPr>
      <p:grpSpPr>
        <a:xfrm>
          <a:off x="0" y="0"/>
          <a:ext cx="0" cy="0"/>
          <a:chOff x="0" y="0"/>
          <a:chExt cx="0" cy="0"/>
        </a:xfrm>
      </p:grpSpPr>
      <p:sp>
        <p:nvSpPr>
          <p:cNvPr id="102" name="Google Shape;102;g2c4a3be41f8_0_0:notes">
            <a:extLst>
              <a:ext uri="{FF2B5EF4-FFF2-40B4-BE49-F238E27FC236}">
                <a16:creationId xmlns:a16="http://schemas.microsoft.com/office/drawing/2014/main" id="{60133AF2-132D-9B9C-4C06-3D7667B4EB8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g2c4a3be41f8_0_0:notes">
            <a:extLst>
              <a:ext uri="{FF2B5EF4-FFF2-40B4-BE49-F238E27FC236}">
                <a16:creationId xmlns:a16="http://schemas.microsoft.com/office/drawing/2014/main" id="{FD627F88-A403-F189-6595-E15CE00207E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g2c4a3be41f8_0_0:notes">
            <a:extLst>
              <a:ext uri="{FF2B5EF4-FFF2-40B4-BE49-F238E27FC236}">
                <a16:creationId xmlns:a16="http://schemas.microsoft.com/office/drawing/2014/main" id="{75EC4C61-4F3E-E5E7-1E78-84F49BB1D60D}"/>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PH"/>
              <a:t>30</a:t>
            </a:fld>
            <a:endParaRPr/>
          </a:p>
        </p:txBody>
      </p:sp>
    </p:spTree>
    <p:extLst>
      <p:ext uri="{BB962C8B-B14F-4D97-AF65-F5344CB8AC3E}">
        <p14:creationId xmlns:p14="http://schemas.microsoft.com/office/powerpoint/2010/main" val="15368140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ABF9B36C-6384-F9C6-C152-BC7BF389B79D}"/>
            </a:ext>
          </a:extLst>
        </p:cNvPr>
        <p:cNvGrpSpPr/>
        <p:nvPr/>
      </p:nvGrpSpPr>
      <p:grpSpPr>
        <a:xfrm>
          <a:off x="0" y="0"/>
          <a:ext cx="0" cy="0"/>
          <a:chOff x="0" y="0"/>
          <a:chExt cx="0" cy="0"/>
        </a:xfrm>
      </p:grpSpPr>
      <p:sp>
        <p:nvSpPr>
          <p:cNvPr id="102" name="Google Shape;102;g2c4a3be41f8_0_0:notes">
            <a:extLst>
              <a:ext uri="{FF2B5EF4-FFF2-40B4-BE49-F238E27FC236}">
                <a16:creationId xmlns:a16="http://schemas.microsoft.com/office/drawing/2014/main" id="{D2DFFE6C-C0A0-7736-9530-245532A1883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g2c4a3be41f8_0_0:notes">
            <a:extLst>
              <a:ext uri="{FF2B5EF4-FFF2-40B4-BE49-F238E27FC236}">
                <a16:creationId xmlns:a16="http://schemas.microsoft.com/office/drawing/2014/main" id="{91B52541-FA34-27FC-2A49-B0F1867099DA}"/>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g2c4a3be41f8_0_0:notes">
            <a:extLst>
              <a:ext uri="{FF2B5EF4-FFF2-40B4-BE49-F238E27FC236}">
                <a16:creationId xmlns:a16="http://schemas.microsoft.com/office/drawing/2014/main" id="{B89915D7-E447-B060-4798-94324200E6F9}"/>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PH"/>
              <a:t>31</a:t>
            </a:fld>
            <a:endParaRPr/>
          </a:p>
        </p:txBody>
      </p:sp>
    </p:spTree>
    <p:extLst>
      <p:ext uri="{BB962C8B-B14F-4D97-AF65-F5344CB8AC3E}">
        <p14:creationId xmlns:p14="http://schemas.microsoft.com/office/powerpoint/2010/main" val="20967898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E59CE598-820D-57F7-4FAD-6EB893E8846F}"/>
            </a:ext>
          </a:extLst>
        </p:cNvPr>
        <p:cNvGrpSpPr/>
        <p:nvPr/>
      </p:nvGrpSpPr>
      <p:grpSpPr>
        <a:xfrm>
          <a:off x="0" y="0"/>
          <a:ext cx="0" cy="0"/>
          <a:chOff x="0" y="0"/>
          <a:chExt cx="0" cy="0"/>
        </a:xfrm>
      </p:grpSpPr>
      <p:sp>
        <p:nvSpPr>
          <p:cNvPr id="102" name="Google Shape;102;g2c4a3be41f8_0_0:notes">
            <a:extLst>
              <a:ext uri="{FF2B5EF4-FFF2-40B4-BE49-F238E27FC236}">
                <a16:creationId xmlns:a16="http://schemas.microsoft.com/office/drawing/2014/main" id="{3721F217-0219-3E33-AC7E-EC203BBDC16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g2c4a3be41f8_0_0:notes">
            <a:extLst>
              <a:ext uri="{FF2B5EF4-FFF2-40B4-BE49-F238E27FC236}">
                <a16:creationId xmlns:a16="http://schemas.microsoft.com/office/drawing/2014/main" id="{1E7EBC3A-1C3D-8709-9664-F0F72DAF38C6}"/>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g2c4a3be41f8_0_0:notes">
            <a:extLst>
              <a:ext uri="{FF2B5EF4-FFF2-40B4-BE49-F238E27FC236}">
                <a16:creationId xmlns:a16="http://schemas.microsoft.com/office/drawing/2014/main" id="{44A8EA75-7D9F-5C1D-906D-7B2FB99E5D57}"/>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PH"/>
              <a:t>32</a:t>
            </a:fld>
            <a:endParaRPr/>
          </a:p>
        </p:txBody>
      </p:sp>
    </p:spTree>
    <p:extLst>
      <p:ext uri="{BB962C8B-B14F-4D97-AF65-F5344CB8AC3E}">
        <p14:creationId xmlns:p14="http://schemas.microsoft.com/office/powerpoint/2010/main" val="15533031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B9E8AA48-9BD3-2863-E0AD-237CCA92212B}"/>
            </a:ext>
          </a:extLst>
        </p:cNvPr>
        <p:cNvGrpSpPr/>
        <p:nvPr/>
      </p:nvGrpSpPr>
      <p:grpSpPr>
        <a:xfrm>
          <a:off x="0" y="0"/>
          <a:ext cx="0" cy="0"/>
          <a:chOff x="0" y="0"/>
          <a:chExt cx="0" cy="0"/>
        </a:xfrm>
      </p:grpSpPr>
      <p:sp>
        <p:nvSpPr>
          <p:cNvPr id="102" name="Google Shape;102;g2c4a3be41f8_0_0:notes">
            <a:extLst>
              <a:ext uri="{FF2B5EF4-FFF2-40B4-BE49-F238E27FC236}">
                <a16:creationId xmlns:a16="http://schemas.microsoft.com/office/drawing/2014/main" id="{8269ABAF-B481-8E6E-E1BE-BAB0225E1A7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g2c4a3be41f8_0_0:notes">
            <a:extLst>
              <a:ext uri="{FF2B5EF4-FFF2-40B4-BE49-F238E27FC236}">
                <a16:creationId xmlns:a16="http://schemas.microsoft.com/office/drawing/2014/main" id="{FC0563B5-184E-3DA1-D834-D40B89C91D9B}"/>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g2c4a3be41f8_0_0:notes">
            <a:extLst>
              <a:ext uri="{FF2B5EF4-FFF2-40B4-BE49-F238E27FC236}">
                <a16:creationId xmlns:a16="http://schemas.microsoft.com/office/drawing/2014/main" id="{C06187EC-BAA4-E95E-2758-2F12B053B24F}"/>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PH"/>
              <a:t>33</a:t>
            </a:fld>
            <a:endParaRPr/>
          </a:p>
        </p:txBody>
      </p:sp>
    </p:spTree>
    <p:extLst>
      <p:ext uri="{BB962C8B-B14F-4D97-AF65-F5344CB8AC3E}">
        <p14:creationId xmlns:p14="http://schemas.microsoft.com/office/powerpoint/2010/main" val="965761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5BA0EDB5-0950-BEAF-A492-1FEF9C5FF9E6}"/>
            </a:ext>
          </a:extLst>
        </p:cNvPr>
        <p:cNvGrpSpPr/>
        <p:nvPr/>
      </p:nvGrpSpPr>
      <p:grpSpPr>
        <a:xfrm>
          <a:off x="0" y="0"/>
          <a:ext cx="0" cy="0"/>
          <a:chOff x="0" y="0"/>
          <a:chExt cx="0" cy="0"/>
        </a:xfrm>
      </p:grpSpPr>
      <p:sp>
        <p:nvSpPr>
          <p:cNvPr id="102" name="Google Shape;102;g2c4a3be41f8_0_0:notes">
            <a:extLst>
              <a:ext uri="{FF2B5EF4-FFF2-40B4-BE49-F238E27FC236}">
                <a16:creationId xmlns:a16="http://schemas.microsoft.com/office/drawing/2014/main" id="{9D2AC199-58D4-3003-DB41-C79861634BD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g2c4a3be41f8_0_0:notes">
            <a:extLst>
              <a:ext uri="{FF2B5EF4-FFF2-40B4-BE49-F238E27FC236}">
                <a16:creationId xmlns:a16="http://schemas.microsoft.com/office/drawing/2014/main" id="{E877DE0B-C47E-C735-3607-DE1F40639006}"/>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g2c4a3be41f8_0_0:notes">
            <a:extLst>
              <a:ext uri="{FF2B5EF4-FFF2-40B4-BE49-F238E27FC236}">
                <a16:creationId xmlns:a16="http://schemas.microsoft.com/office/drawing/2014/main" id="{5EA035DD-D6A8-F7BB-EB6F-15D9E9FF08EE}"/>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PH"/>
              <a:t>4</a:t>
            </a:fld>
            <a:endParaRPr/>
          </a:p>
        </p:txBody>
      </p:sp>
    </p:spTree>
    <p:extLst>
      <p:ext uri="{BB962C8B-B14F-4D97-AF65-F5344CB8AC3E}">
        <p14:creationId xmlns:p14="http://schemas.microsoft.com/office/powerpoint/2010/main" val="1011393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D436DEC9-4A55-BD38-0F1E-E21B4D1ADF9B}"/>
            </a:ext>
          </a:extLst>
        </p:cNvPr>
        <p:cNvGrpSpPr/>
        <p:nvPr/>
      </p:nvGrpSpPr>
      <p:grpSpPr>
        <a:xfrm>
          <a:off x="0" y="0"/>
          <a:ext cx="0" cy="0"/>
          <a:chOff x="0" y="0"/>
          <a:chExt cx="0" cy="0"/>
        </a:xfrm>
      </p:grpSpPr>
      <p:sp>
        <p:nvSpPr>
          <p:cNvPr id="102" name="Google Shape;102;g2c4a3be41f8_0_0:notes">
            <a:extLst>
              <a:ext uri="{FF2B5EF4-FFF2-40B4-BE49-F238E27FC236}">
                <a16:creationId xmlns:a16="http://schemas.microsoft.com/office/drawing/2014/main" id="{CDE25F86-062F-34C0-88E0-1B752BFE46F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g2c4a3be41f8_0_0:notes">
            <a:extLst>
              <a:ext uri="{FF2B5EF4-FFF2-40B4-BE49-F238E27FC236}">
                <a16:creationId xmlns:a16="http://schemas.microsoft.com/office/drawing/2014/main" id="{EC39449C-AFA2-E2AD-4459-CD7D99B15EDA}"/>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g2c4a3be41f8_0_0:notes">
            <a:extLst>
              <a:ext uri="{FF2B5EF4-FFF2-40B4-BE49-F238E27FC236}">
                <a16:creationId xmlns:a16="http://schemas.microsoft.com/office/drawing/2014/main" id="{FA2DC59E-5F47-DCF5-C0BD-008B55C72E24}"/>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PH"/>
              <a:t>5</a:t>
            </a:fld>
            <a:endParaRPr/>
          </a:p>
        </p:txBody>
      </p:sp>
    </p:spTree>
    <p:extLst>
      <p:ext uri="{BB962C8B-B14F-4D97-AF65-F5344CB8AC3E}">
        <p14:creationId xmlns:p14="http://schemas.microsoft.com/office/powerpoint/2010/main" val="2459077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3EEF552C-5FF6-04C0-2C12-186895FB44B8}"/>
            </a:ext>
          </a:extLst>
        </p:cNvPr>
        <p:cNvGrpSpPr/>
        <p:nvPr/>
      </p:nvGrpSpPr>
      <p:grpSpPr>
        <a:xfrm>
          <a:off x="0" y="0"/>
          <a:ext cx="0" cy="0"/>
          <a:chOff x="0" y="0"/>
          <a:chExt cx="0" cy="0"/>
        </a:xfrm>
      </p:grpSpPr>
      <p:sp>
        <p:nvSpPr>
          <p:cNvPr id="102" name="Google Shape;102;g2c4a3be41f8_0_0:notes">
            <a:extLst>
              <a:ext uri="{FF2B5EF4-FFF2-40B4-BE49-F238E27FC236}">
                <a16:creationId xmlns:a16="http://schemas.microsoft.com/office/drawing/2014/main" id="{AE1ED982-4482-AFBD-52BA-1D5A7FCB846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g2c4a3be41f8_0_0:notes">
            <a:extLst>
              <a:ext uri="{FF2B5EF4-FFF2-40B4-BE49-F238E27FC236}">
                <a16:creationId xmlns:a16="http://schemas.microsoft.com/office/drawing/2014/main" id="{83E34E91-351A-64A6-A96B-3196F71251FE}"/>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g2c4a3be41f8_0_0:notes">
            <a:extLst>
              <a:ext uri="{FF2B5EF4-FFF2-40B4-BE49-F238E27FC236}">
                <a16:creationId xmlns:a16="http://schemas.microsoft.com/office/drawing/2014/main" id="{0284AB1A-1896-BB2A-DE73-4587DC97C48F}"/>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PH"/>
              <a:t>6</a:t>
            </a:fld>
            <a:endParaRPr/>
          </a:p>
        </p:txBody>
      </p:sp>
    </p:spTree>
    <p:extLst>
      <p:ext uri="{BB962C8B-B14F-4D97-AF65-F5344CB8AC3E}">
        <p14:creationId xmlns:p14="http://schemas.microsoft.com/office/powerpoint/2010/main" val="1775176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8917048E-20CB-DF20-1E3E-BE607BE95DB6}"/>
            </a:ext>
          </a:extLst>
        </p:cNvPr>
        <p:cNvGrpSpPr/>
        <p:nvPr/>
      </p:nvGrpSpPr>
      <p:grpSpPr>
        <a:xfrm>
          <a:off x="0" y="0"/>
          <a:ext cx="0" cy="0"/>
          <a:chOff x="0" y="0"/>
          <a:chExt cx="0" cy="0"/>
        </a:xfrm>
      </p:grpSpPr>
      <p:sp>
        <p:nvSpPr>
          <p:cNvPr id="102" name="Google Shape;102;g2c4a3be41f8_0_0:notes">
            <a:extLst>
              <a:ext uri="{FF2B5EF4-FFF2-40B4-BE49-F238E27FC236}">
                <a16:creationId xmlns:a16="http://schemas.microsoft.com/office/drawing/2014/main" id="{007AC083-CC8F-004D-7A57-1A1904B2191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g2c4a3be41f8_0_0:notes">
            <a:extLst>
              <a:ext uri="{FF2B5EF4-FFF2-40B4-BE49-F238E27FC236}">
                <a16:creationId xmlns:a16="http://schemas.microsoft.com/office/drawing/2014/main" id="{8C193B9E-B48B-006F-2466-A234C7507C41}"/>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g2c4a3be41f8_0_0:notes">
            <a:extLst>
              <a:ext uri="{FF2B5EF4-FFF2-40B4-BE49-F238E27FC236}">
                <a16:creationId xmlns:a16="http://schemas.microsoft.com/office/drawing/2014/main" id="{45FDF55D-7FDC-9E91-96C9-439A38F43A72}"/>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PH"/>
              <a:t>7</a:t>
            </a:fld>
            <a:endParaRPr/>
          </a:p>
        </p:txBody>
      </p:sp>
    </p:spTree>
    <p:extLst>
      <p:ext uri="{BB962C8B-B14F-4D97-AF65-F5344CB8AC3E}">
        <p14:creationId xmlns:p14="http://schemas.microsoft.com/office/powerpoint/2010/main" val="1195282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52CFE659-232A-6DAB-1F0A-359F60D51A08}"/>
            </a:ext>
          </a:extLst>
        </p:cNvPr>
        <p:cNvGrpSpPr/>
        <p:nvPr/>
      </p:nvGrpSpPr>
      <p:grpSpPr>
        <a:xfrm>
          <a:off x="0" y="0"/>
          <a:ext cx="0" cy="0"/>
          <a:chOff x="0" y="0"/>
          <a:chExt cx="0" cy="0"/>
        </a:xfrm>
      </p:grpSpPr>
      <p:sp>
        <p:nvSpPr>
          <p:cNvPr id="102" name="Google Shape;102;g2c4a3be41f8_0_0:notes">
            <a:extLst>
              <a:ext uri="{FF2B5EF4-FFF2-40B4-BE49-F238E27FC236}">
                <a16:creationId xmlns:a16="http://schemas.microsoft.com/office/drawing/2014/main" id="{6C5A7B6E-A5D8-E6BE-E627-8F6C5D45EE9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g2c4a3be41f8_0_0:notes">
            <a:extLst>
              <a:ext uri="{FF2B5EF4-FFF2-40B4-BE49-F238E27FC236}">
                <a16:creationId xmlns:a16="http://schemas.microsoft.com/office/drawing/2014/main" id="{23604496-570D-5142-EBEB-7F4A9A218434}"/>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g2c4a3be41f8_0_0:notes">
            <a:extLst>
              <a:ext uri="{FF2B5EF4-FFF2-40B4-BE49-F238E27FC236}">
                <a16:creationId xmlns:a16="http://schemas.microsoft.com/office/drawing/2014/main" id="{56096E15-43A6-F46F-3AA1-2F298F521AF5}"/>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PH"/>
              <a:t>8</a:t>
            </a:fld>
            <a:endParaRPr/>
          </a:p>
        </p:txBody>
      </p:sp>
    </p:spTree>
    <p:extLst>
      <p:ext uri="{BB962C8B-B14F-4D97-AF65-F5344CB8AC3E}">
        <p14:creationId xmlns:p14="http://schemas.microsoft.com/office/powerpoint/2010/main" val="1731225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887F89EB-CD4E-3D7C-80FE-221F4468F23A}"/>
            </a:ext>
          </a:extLst>
        </p:cNvPr>
        <p:cNvGrpSpPr/>
        <p:nvPr/>
      </p:nvGrpSpPr>
      <p:grpSpPr>
        <a:xfrm>
          <a:off x="0" y="0"/>
          <a:ext cx="0" cy="0"/>
          <a:chOff x="0" y="0"/>
          <a:chExt cx="0" cy="0"/>
        </a:xfrm>
      </p:grpSpPr>
      <p:sp>
        <p:nvSpPr>
          <p:cNvPr id="102" name="Google Shape;102;g2c4a3be41f8_0_0:notes">
            <a:extLst>
              <a:ext uri="{FF2B5EF4-FFF2-40B4-BE49-F238E27FC236}">
                <a16:creationId xmlns:a16="http://schemas.microsoft.com/office/drawing/2014/main" id="{1D286B96-ACFE-0285-DC76-6294293EB27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g2c4a3be41f8_0_0:notes">
            <a:extLst>
              <a:ext uri="{FF2B5EF4-FFF2-40B4-BE49-F238E27FC236}">
                <a16:creationId xmlns:a16="http://schemas.microsoft.com/office/drawing/2014/main" id="{569AE882-A42C-8C8F-057B-79B08231076E}"/>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g2c4a3be41f8_0_0:notes">
            <a:extLst>
              <a:ext uri="{FF2B5EF4-FFF2-40B4-BE49-F238E27FC236}">
                <a16:creationId xmlns:a16="http://schemas.microsoft.com/office/drawing/2014/main" id="{A467AE11-1E4C-C762-77F5-6D65C0125C5F}"/>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PH"/>
              <a:t>9</a:t>
            </a:fld>
            <a:endParaRPr/>
          </a:p>
        </p:txBody>
      </p:sp>
    </p:spTree>
    <p:extLst>
      <p:ext uri="{BB962C8B-B14F-4D97-AF65-F5344CB8AC3E}">
        <p14:creationId xmlns:p14="http://schemas.microsoft.com/office/powerpoint/2010/main" val="3076732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2"/>
          <p:cNvSpPr>
            <a:spLocks noGrp="1"/>
          </p:cNvSpPr>
          <p:nvPr>
            <p:ph type="pic" idx="2"/>
          </p:nvPr>
        </p:nvSpPr>
        <p:spPr>
          <a:xfrm>
            <a:off x="5183188" y="987425"/>
            <a:ext cx="6172200" cy="4873625"/>
          </a:xfrm>
          <a:prstGeom prst="rect">
            <a:avLst/>
          </a:prstGeom>
          <a:noFill/>
          <a:ln>
            <a:noFill/>
          </a:ln>
        </p:spPr>
      </p:sp>
      <p:sp>
        <p:nvSpPr>
          <p:cNvPr id="68" name="Google Shape;68;p1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926C0-6521-42EB-91C9-A2DAFEE4A7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EA46FA50-540A-4B27-8D86-4F1F1FD77D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32807741-8F30-478E-A0C3-83A433A2BA3A}"/>
              </a:ext>
            </a:extLst>
          </p:cNvPr>
          <p:cNvSpPr>
            <a:spLocks noGrp="1"/>
          </p:cNvSpPr>
          <p:nvPr>
            <p:ph type="dt" sz="half" idx="10"/>
          </p:nvPr>
        </p:nvSpPr>
        <p:spPr/>
        <p:txBody>
          <a:bodyPr/>
          <a:lstStyle/>
          <a:p>
            <a:fld id="{8AF8DADD-EE43-42AC-BBC2-73BCB764CF6F}" type="datetimeFigureOut">
              <a:rPr lang="en-PH" smtClean="0"/>
              <a:t>01/06/2025</a:t>
            </a:fld>
            <a:endParaRPr lang="en-PH"/>
          </a:p>
        </p:txBody>
      </p:sp>
      <p:sp>
        <p:nvSpPr>
          <p:cNvPr id="5" name="Footer Placeholder 4">
            <a:extLst>
              <a:ext uri="{FF2B5EF4-FFF2-40B4-BE49-F238E27FC236}">
                <a16:creationId xmlns:a16="http://schemas.microsoft.com/office/drawing/2014/main" id="{63881345-DE2E-4786-8284-D009E7FBABF3}"/>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4CFFD27B-773E-433C-AEA3-ADDD42F74C00}"/>
              </a:ext>
            </a:extLst>
          </p:cNvPr>
          <p:cNvSpPr>
            <a:spLocks noGrp="1"/>
          </p:cNvSpPr>
          <p:nvPr>
            <p:ph type="sldNum" sz="quarter" idx="12"/>
          </p:nvPr>
        </p:nvSpPr>
        <p:spPr/>
        <p:txBody>
          <a:bodyPr/>
          <a:lstStyle/>
          <a:p>
            <a:fld id="{0B5DA0B7-7BE8-4195-AD7D-C017C15D9375}" type="slidenum">
              <a:rPr lang="en-PH" smtClean="0"/>
              <a:t>‹#›</a:t>
            </a:fld>
            <a:endParaRPr lang="en-PH"/>
          </a:p>
        </p:txBody>
      </p:sp>
    </p:spTree>
    <p:extLst>
      <p:ext uri="{BB962C8B-B14F-4D97-AF65-F5344CB8AC3E}">
        <p14:creationId xmlns:p14="http://schemas.microsoft.com/office/powerpoint/2010/main" val="2016455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PH"/>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2.jp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4.jp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7.jp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3.jp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4.jp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5.jp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6.jp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AA9A8C0-8EA7-61EE-12CF-EBD2E5DF40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9D039C74-F83B-4773-A720-4622698B947B}"/>
              </a:ext>
            </a:extLst>
          </p:cNvPr>
          <p:cNvSpPr txBox="1"/>
          <p:nvPr/>
        </p:nvSpPr>
        <p:spPr>
          <a:xfrm>
            <a:off x="852407" y="1993835"/>
            <a:ext cx="10864312" cy="1938992"/>
          </a:xfrm>
          <a:prstGeom prst="rect">
            <a:avLst/>
          </a:prstGeom>
          <a:noFill/>
        </p:spPr>
        <p:txBody>
          <a:bodyPr wrap="square" rtlCol="0">
            <a:spAutoFit/>
          </a:bodyPr>
          <a:lstStyle/>
          <a:p>
            <a:pPr algn="ctr"/>
            <a:r>
              <a:rPr lang="en-PH" sz="6000" b="1" dirty="0">
                <a:solidFill>
                  <a:srgbClr val="FFFF00"/>
                </a:solidFill>
                <a:latin typeface="Tw Cen MT" panose="020B0602020104020603" pitchFamily="34" charset="0"/>
                <a:cs typeface="Arial" panose="020B0604020202020204" pitchFamily="34" charset="0"/>
              </a:rPr>
              <a:t>Presentation of the On-the-Job Training at </a:t>
            </a:r>
            <a:r>
              <a:rPr lang="en-PH" sz="6000" b="1" dirty="0" err="1">
                <a:solidFill>
                  <a:srgbClr val="FFFF00"/>
                </a:solidFill>
                <a:latin typeface="Tw Cen MT" panose="020B0602020104020603" pitchFamily="34" charset="0"/>
                <a:cs typeface="Arial" panose="020B0604020202020204" pitchFamily="34" charset="0"/>
              </a:rPr>
              <a:t>DOrSU</a:t>
            </a:r>
            <a:r>
              <a:rPr lang="en-PH" sz="6000" b="1" dirty="0">
                <a:solidFill>
                  <a:srgbClr val="FFFF00"/>
                </a:solidFill>
                <a:latin typeface="Tw Cen MT" panose="020B0602020104020603" pitchFamily="34" charset="0"/>
                <a:cs typeface="Arial" panose="020B0604020202020204" pitchFamily="34" charset="0"/>
              </a:rPr>
              <a:t>-DICT Office</a:t>
            </a:r>
          </a:p>
        </p:txBody>
      </p:sp>
      <p:sp>
        <p:nvSpPr>
          <p:cNvPr id="6" name="TextBox 5">
            <a:extLst>
              <a:ext uri="{FF2B5EF4-FFF2-40B4-BE49-F238E27FC236}">
                <a16:creationId xmlns:a16="http://schemas.microsoft.com/office/drawing/2014/main" id="{52FC043C-E825-4378-B344-F606FC3FAEEC}"/>
              </a:ext>
            </a:extLst>
          </p:cNvPr>
          <p:cNvSpPr txBox="1"/>
          <p:nvPr/>
        </p:nvSpPr>
        <p:spPr>
          <a:xfrm>
            <a:off x="2711241" y="4158822"/>
            <a:ext cx="6769509" cy="461665"/>
          </a:xfrm>
          <a:prstGeom prst="rect">
            <a:avLst/>
          </a:prstGeom>
          <a:noFill/>
        </p:spPr>
        <p:txBody>
          <a:bodyPr wrap="square" rtlCol="0">
            <a:spAutoFit/>
          </a:bodyPr>
          <a:lstStyle/>
          <a:p>
            <a:pPr algn="ctr"/>
            <a:r>
              <a:rPr lang="en-PH" sz="2400" b="1" spc="300" dirty="0">
                <a:solidFill>
                  <a:schemeClr val="bg1"/>
                </a:solidFill>
                <a:latin typeface="Century Gothic" panose="020B0502020202020204" pitchFamily="34" charset="0"/>
                <a:ea typeface="Verdana" panose="020B0604030504040204" pitchFamily="34" charset="0"/>
              </a:rPr>
              <a:t>ITP142 - Practicum</a:t>
            </a:r>
          </a:p>
        </p:txBody>
      </p:sp>
      <p:pic>
        <p:nvPicPr>
          <p:cNvPr id="12" name="Picture 11">
            <a:extLst>
              <a:ext uri="{FF2B5EF4-FFF2-40B4-BE49-F238E27FC236}">
                <a16:creationId xmlns:a16="http://schemas.microsoft.com/office/drawing/2014/main" id="{8F772EBF-D669-84C1-EF88-9C2C463D35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2520" y="929640"/>
            <a:ext cx="838200" cy="838200"/>
          </a:xfrm>
          <a:prstGeom prst="rect">
            <a:avLst/>
          </a:prstGeom>
        </p:spPr>
      </p:pic>
    </p:spTree>
    <p:extLst>
      <p:ext uri="{BB962C8B-B14F-4D97-AF65-F5344CB8AC3E}">
        <p14:creationId xmlns:p14="http://schemas.microsoft.com/office/powerpoint/2010/main" val="2142643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4FEFB123-0838-BD20-596F-8E4BC9F28F93}"/>
            </a:ext>
          </a:extLst>
        </p:cNvPr>
        <p:cNvGrpSpPr/>
        <p:nvPr/>
      </p:nvGrpSpPr>
      <p:grpSpPr>
        <a:xfrm>
          <a:off x="0" y="0"/>
          <a:ext cx="0" cy="0"/>
          <a:chOff x="0" y="0"/>
          <a:chExt cx="0" cy="0"/>
        </a:xfrm>
      </p:grpSpPr>
      <p:pic>
        <p:nvPicPr>
          <p:cNvPr id="106" name="Google Shape;106;g2c4a3be41f8_0_0">
            <a:extLst>
              <a:ext uri="{FF2B5EF4-FFF2-40B4-BE49-F238E27FC236}">
                <a16:creationId xmlns:a16="http://schemas.microsoft.com/office/drawing/2014/main" id="{169C18F5-958F-8029-8299-F95F61D1846C}"/>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08" name="Google Shape;108;g2c4a3be41f8_0_0">
            <a:extLst>
              <a:ext uri="{FF2B5EF4-FFF2-40B4-BE49-F238E27FC236}">
                <a16:creationId xmlns:a16="http://schemas.microsoft.com/office/drawing/2014/main" id="{FFACC3E4-1084-0002-568D-4AA627EB07EF}"/>
              </a:ext>
            </a:extLst>
          </p:cNvPr>
          <p:cNvSpPr txBox="1">
            <a:spLocks noGrp="1"/>
          </p:cNvSpPr>
          <p:nvPr>
            <p:ph type="body" idx="1"/>
          </p:nvPr>
        </p:nvSpPr>
        <p:spPr>
          <a:xfrm>
            <a:off x="4439920" y="1875156"/>
            <a:ext cx="7752080" cy="3871912"/>
          </a:xfrm>
          <a:prstGeom prst="rect">
            <a:avLst/>
          </a:prstGeom>
          <a:noFill/>
          <a:ln>
            <a:noFill/>
          </a:ln>
        </p:spPr>
        <p:txBody>
          <a:bodyPr spcFirstLastPara="1" wrap="square" lIns="91425" tIns="45700" rIns="91425" bIns="45700" anchor="t" anchorCtr="0">
            <a:noAutofit/>
          </a:bodyPr>
          <a:lstStyle/>
          <a:p>
            <a:pPr marL="0" indent="0" algn="just">
              <a:lnSpc>
                <a:spcPct val="107000"/>
              </a:lnSpc>
              <a:spcBef>
                <a:spcPts val="0"/>
              </a:spcBef>
              <a:spcAft>
                <a:spcPts val="600"/>
              </a:spcAft>
              <a:buNone/>
            </a:pPr>
            <a:r>
              <a:rPr lang="en-PH" sz="2400" b="1" kern="100" dirty="0">
                <a:effectLst/>
                <a:latin typeface="+mj-lt"/>
                <a:ea typeface="Calibri" panose="020F0502020204030204" pitchFamily="34" charset="0"/>
                <a:cs typeface="Times New Roman" panose="02020603050405020304" pitchFamily="18" charset="0"/>
              </a:rPr>
              <a:t>Name:</a:t>
            </a:r>
            <a:r>
              <a:rPr lang="en-PH" sz="2400" kern="100" dirty="0">
                <a:effectLst/>
                <a:latin typeface="+mj-lt"/>
                <a:ea typeface="Calibri" panose="020F0502020204030204" pitchFamily="34" charset="0"/>
                <a:cs typeface="Times New Roman" panose="02020603050405020304" pitchFamily="18" charset="0"/>
              </a:rPr>
              <a:t> </a:t>
            </a:r>
            <a:r>
              <a:rPr lang="en-PH" sz="2400" kern="100" dirty="0">
                <a:latin typeface="+mj-lt"/>
                <a:ea typeface="Calibri" panose="020F0502020204030204" pitchFamily="34" charset="0"/>
                <a:cs typeface="Times New Roman" panose="02020603050405020304" pitchFamily="18" charset="0"/>
              </a:rPr>
              <a:t>Jade Devon C. Lore</a:t>
            </a:r>
          </a:p>
          <a:p>
            <a:pPr marL="0" indent="0" algn="just">
              <a:lnSpc>
                <a:spcPct val="107000"/>
              </a:lnSpc>
              <a:spcBef>
                <a:spcPts val="0"/>
              </a:spcBef>
              <a:spcAft>
                <a:spcPts val="600"/>
              </a:spcAft>
              <a:buNone/>
            </a:pPr>
            <a:r>
              <a:rPr lang="en-PH" sz="2400" b="1" kern="100" dirty="0">
                <a:latin typeface="+mj-lt"/>
                <a:ea typeface="Calibri" panose="020F0502020204030204" pitchFamily="34" charset="0"/>
                <a:cs typeface="Times New Roman" panose="02020603050405020304" pitchFamily="18" charset="0"/>
              </a:rPr>
              <a:t>Address: </a:t>
            </a:r>
            <a:r>
              <a:rPr lang="en-PH" sz="2400" kern="100" dirty="0" err="1">
                <a:latin typeface="+mj-lt"/>
                <a:ea typeface="Calibri" panose="020F0502020204030204" pitchFamily="34" charset="0"/>
                <a:cs typeface="Times New Roman" panose="02020603050405020304" pitchFamily="18" charset="0"/>
              </a:rPr>
              <a:t>Prk</a:t>
            </a:r>
            <a:r>
              <a:rPr lang="en-PH" sz="2400" kern="100" dirty="0">
                <a:latin typeface="+mj-lt"/>
                <a:ea typeface="Calibri" panose="020F0502020204030204" pitchFamily="34" charset="0"/>
                <a:cs typeface="Times New Roman" panose="02020603050405020304" pitchFamily="18" charset="0"/>
              </a:rPr>
              <a:t>. Wagon, </a:t>
            </a:r>
            <a:r>
              <a:rPr lang="en-PH" sz="2400" kern="100" dirty="0" err="1">
                <a:latin typeface="+mj-lt"/>
                <a:ea typeface="Calibri" panose="020F0502020204030204" pitchFamily="34" charset="0"/>
                <a:cs typeface="Times New Roman" panose="02020603050405020304" pitchFamily="18" charset="0"/>
              </a:rPr>
              <a:t>Brgy</a:t>
            </a:r>
            <a:r>
              <a:rPr lang="en-PH" sz="2400" kern="100" dirty="0">
                <a:latin typeface="+mj-lt"/>
                <a:ea typeface="Calibri" panose="020F0502020204030204" pitchFamily="34" charset="0"/>
                <a:cs typeface="Times New Roman" panose="02020603050405020304" pitchFamily="18" charset="0"/>
              </a:rPr>
              <a:t>. </a:t>
            </a:r>
            <a:r>
              <a:rPr lang="en-PH" sz="2400" kern="100" dirty="0" err="1">
                <a:latin typeface="+mj-lt"/>
                <a:ea typeface="Calibri" panose="020F0502020204030204" pitchFamily="34" charset="0"/>
                <a:cs typeface="Times New Roman" panose="02020603050405020304" pitchFamily="18" charset="0"/>
              </a:rPr>
              <a:t>Macambol</a:t>
            </a:r>
            <a:r>
              <a:rPr lang="en-PH" sz="2400" kern="100" dirty="0">
                <a:latin typeface="+mj-lt"/>
                <a:ea typeface="Calibri" panose="020F0502020204030204" pitchFamily="34" charset="0"/>
                <a:cs typeface="Times New Roman" panose="02020603050405020304" pitchFamily="18" charset="0"/>
              </a:rPr>
              <a:t>, Mati City</a:t>
            </a:r>
            <a:endParaRPr lang="en-PH" sz="2400" b="1" kern="100" dirty="0">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effectLst/>
                <a:latin typeface="+mj-lt"/>
                <a:ea typeface="Calibri" panose="020F0502020204030204" pitchFamily="34" charset="0"/>
                <a:cs typeface="Times New Roman" panose="02020603050405020304" pitchFamily="18" charset="0"/>
              </a:rPr>
              <a:t>Course</a:t>
            </a:r>
            <a:r>
              <a:rPr lang="en-PH" sz="2400" b="1" kern="100" dirty="0">
                <a:latin typeface="+mj-lt"/>
                <a:ea typeface="Calibri" panose="020F0502020204030204" pitchFamily="34" charset="0"/>
                <a:cs typeface="Times New Roman" panose="02020603050405020304" pitchFamily="18" charset="0"/>
              </a:rPr>
              <a:t>/Yr/Sec</a:t>
            </a:r>
            <a:r>
              <a:rPr lang="en-PH" sz="2400" b="1" kern="100" dirty="0">
                <a:effectLst/>
                <a:latin typeface="+mj-lt"/>
                <a:ea typeface="Calibri" panose="020F0502020204030204" pitchFamily="34" charset="0"/>
                <a:cs typeface="Times New Roman" panose="02020603050405020304" pitchFamily="18" charset="0"/>
              </a:rPr>
              <a:t>: </a:t>
            </a:r>
            <a:r>
              <a:rPr lang="en-PH" sz="2400" kern="100" dirty="0">
                <a:solidFill>
                  <a:schemeClr val="tx1"/>
                </a:solidFill>
                <a:latin typeface="+mj-lt"/>
                <a:ea typeface="Calibri" panose="020F0502020204030204" pitchFamily="34" charset="0"/>
                <a:cs typeface="Times New Roman" panose="02020603050405020304" pitchFamily="18" charset="0"/>
              </a:rPr>
              <a:t>BSIT4-A</a:t>
            </a:r>
            <a:endParaRPr lang="en-PH" sz="2400" kern="100" dirty="0">
              <a:solidFill>
                <a:srgbClr val="FF0000"/>
              </a:solidFill>
              <a:effectLst/>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solidFill>
                  <a:schemeClr val="tx1"/>
                </a:solidFill>
                <a:effectLst/>
                <a:latin typeface="+mj-lt"/>
                <a:ea typeface="Calibri" panose="020F0502020204030204" pitchFamily="34" charset="0"/>
                <a:cs typeface="Times New Roman" panose="02020603050405020304" pitchFamily="18" charset="0"/>
              </a:rPr>
              <a:t>In-campus HTE: </a:t>
            </a:r>
            <a:r>
              <a:rPr lang="en-PH" sz="2400" kern="100" dirty="0" err="1">
                <a:solidFill>
                  <a:schemeClr val="tx1"/>
                </a:solidFill>
                <a:latin typeface="+mj-lt"/>
                <a:ea typeface="Calibri" panose="020F0502020204030204" pitchFamily="34" charset="0"/>
                <a:cs typeface="Times New Roman" panose="02020603050405020304" pitchFamily="18" charset="0"/>
              </a:rPr>
              <a:t>DOrSU</a:t>
            </a:r>
            <a:r>
              <a:rPr lang="en-PH" sz="2400" kern="100" dirty="0">
                <a:solidFill>
                  <a:schemeClr val="tx1"/>
                </a:solidFill>
                <a:latin typeface="+mj-lt"/>
                <a:ea typeface="Calibri" panose="020F0502020204030204" pitchFamily="34" charset="0"/>
                <a:cs typeface="Times New Roman" panose="02020603050405020304" pitchFamily="18" charset="0"/>
              </a:rPr>
              <a:t>-DICT Office (ICTU)</a:t>
            </a:r>
            <a:endParaRPr lang="en-PH" sz="2400" kern="100" dirty="0">
              <a:solidFill>
                <a:schemeClr val="tx1"/>
              </a:solidFill>
              <a:effectLst/>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solidFill>
                  <a:schemeClr val="tx1"/>
                </a:solidFill>
                <a:latin typeface="+mj-lt"/>
                <a:ea typeface="Calibri" panose="020F0502020204030204" pitchFamily="34" charset="0"/>
                <a:cs typeface="Times New Roman" panose="02020603050405020304" pitchFamily="18" charset="0"/>
              </a:rPr>
              <a:t>Duration: </a:t>
            </a:r>
            <a:r>
              <a:rPr lang="en-PH" sz="2400" kern="100" dirty="0">
                <a:solidFill>
                  <a:schemeClr val="tx1"/>
                </a:solidFill>
                <a:latin typeface="+mj-lt"/>
                <a:ea typeface="Calibri" panose="020F0502020204030204" pitchFamily="34" charset="0"/>
                <a:cs typeface="Times New Roman" panose="02020603050405020304" pitchFamily="18" charset="0"/>
              </a:rPr>
              <a:t>February 6 – March 3, 2025 (136 hrs.)</a:t>
            </a:r>
            <a:endParaRPr lang="en-PH" sz="2400" kern="100" dirty="0">
              <a:solidFill>
                <a:srgbClr val="FF0000"/>
              </a:solidFill>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solidFill>
                  <a:schemeClr val="tx1"/>
                </a:solidFill>
                <a:effectLst/>
                <a:latin typeface="+mj-lt"/>
                <a:ea typeface="Calibri" panose="020F0502020204030204" pitchFamily="34" charset="0"/>
                <a:cs typeface="Times New Roman" panose="02020603050405020304" pitchFamily="18" charset="0"/>
              </a:rPr>
              <a:t>Off-campus HTE</a:t>
            </a:r>
            <a:r>
              <a:rPr lang="en-PH" sz="2400" b="1" kern="100" dirty="0">
                <a:solidFill>
                  <a:schemeClr val="tx1"/>
                </a:solidFill>
                <a:latin typeface="+mj-lt"/>
                <a:ea typeface="Calibri" panose="020F0502020204030204" pitchFamily="34" charset="0"/>
                <a:cs typeface="Times New Roman" panose="02020603050405020304" pitchFamily="18" charset="0"/>
              </a:rPr>
              <a:t>: </a:t>
            </a:r>
            <a:r>
              <a:rPr lang="en-PH" sz="2400" kern="100" dirty="0" err="1">
                <a:solidFill>
                  <a:schemeClr val="tx1"/>
                </a:solidFill>
                <a:latin typeface="+mj-lt"/>
                <a:ea typeface="Calibri" panose="020F0502020204030204" pitchFamily="34" charset="0"/>
                <a:cs typeface="Times New Roman" panose="02020603050405020304" pitchFamily="18" charset="0"/>
              </a:rPr>
              <a:t>DOrSU</a:t>
            </a:r>
            <a:r>
              <a:rPr lang="en-PH" sz="2400" kern="100" dirty="0">
                <a:solidFill>
                  <a:schemeClr val="tx1"/>
                </a:solidFill>
                <a:latin typeface="+mj-lt"/>
                <a:ea typeface="Calibri" panose="020F0502020204030204" pitchFamily="34" charset="0"/>
                <a:cs typeface="Times New Roman" panose="02020603050405020304" pitchFamily="18" charset="0"/>
              </a:rPr>
              <a:t>-DICT Office (ICTU)</a:t>
            </a:r>
            <a:endParaRPr lang="en-PH" sz="2400" b="1" kern="100" dirty="0">
              <a:solidFill>
                <a:schemeClr val="tx1"/>
              </a:solidFill>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solidFill>
                  <a:schemeClr val="tx1"/>
                </a:solidFill>
                <a:latin typeface="+mj-lt"/>
                <a:ea typeface="Calibri" panose="020F0502020204030204" pitchFamily="34" charset="0"/>
                <a:cs typeface="Times New Roman" panose="02020603050405020304" pitchFamily="18" charset="0"/>
              </a:rPr>
              <a:t>Duration: </a:t>
            </a:r>
            <a:r>
              <a:rPr lang="en-PH" sz="2400" kern="100" dirty="0">
                <a:solidFill>
                  <a:schemeClr val="tx1"/>
                </a:solidFill>
                <a:latin typeface="+mj-lt"/>
                <a:ea typeface="Calibri" panose="020F0502020204030204" pitchFamily="34" charset="0"/>
                <a:cs typeface="Times New Roman" panose="02020603050405020304" pitchFamily="18" charset="0"/>
              </a:rPr>
              <a:t>March 17 – May 20, 2025 (350 hrs.)</a:t>
            </a:r>
            <a:endParaRPr lang="en-PH" sz="2400" kern="100" dirty="0">
              <a:solidFill>
                <a:srgbClr val="FF0000"/>
              </a:solidFill>
              <a:latin typeface="+mj-lt"/>
              <a:ea typeface="Calibri" panose="020F0502020204030204" pitchFamily="34" charset="0"/>
              <a:cs typeface="Times New Roman" panose="02020603050405020304" pitchFamily="18" charset="0"/>
            </a:endParaRPr>
          </a:p>
        </p:txBody>
      </p:sp>
      <p:pic>
        <p:nvPicPr>
          <p:cNvPr id="109" name="Google Shape;109;g2c4a3be41f8_0_0">
            <a:extLst>
              <a:ext uri="{FF2B5EF4-FFF2-40B4-BE49-F238E27FC236}">
                <a16:creationId xmlns:a16="http://schemas.microsoft.com/office/drawing/2014/main" id="{FAB04AF2-7C79-D6D2-F952-4D6B22227422}"/>
              </a:ext>
            </a:extLst>
          </p:cNvPr>
          <p:cNvPicPr preferRelativeResize="0"/>
          <p:nvPr/>
        </p:nvPicPr>
        <p:blipFill rotWithShape="1">
          <a:blip r:embed="rId4">
            <a:alphaModFix/>
          </a:blip>
          <a:srcRect/>
          <a:stretch/>
        </p:blipFill>
        <p:spPr>
          <a:xfrm>
            <a:off x="178116" y="6332219"/>
            <a:ext cx="416244" cy="416244"/>
          </a:xfrm>
          <a:prstGeom prst="rect">
            <a:avLst/>
          </a:prstGeom>
          <a:noFill/>
          <a:ln>
            <a:noFill/>
          </a:ln>
        </p:spPr>
      </p:pic>
      <p:sp>
        <p:nvSpPr>
          <p:cNvPr id="3" name="Title 2">
            <a:extLst>
              <a:ext uri="{FF2B5EF4-FFF2-40B4-BE49-F238E27FC236}">
                <a16:creationId xmlns:a16="http://schemas.microsoft.com/office/drawing/2014/main" id="{3706B69E-1658-363A-2B47-95F75BF981A5}"/>
              </a:ext>
            </a:extLst>
          </p:cNvPr>
          <p:cNvSpPr>
            <a:spLocks noGrp="1"/>
          </p:cNvSpPr>
          <p:nvPr>
            <p:ph type="title"/>
          </p:nvPr>
        </p:nvSpPr>
        <p:spPr/>
        <p:txBody>
          <a:bodyPr/>
          <a:lstStyle/>
          <a:p>
            <a:pPr algn="ctr"/>
            <a:r>
              <a:rPr lang="en-PH" b="1" dirty="0"/>
              <a:t>Introduction </a:t>
            </a:r>
            <a:r>
              <a:rPr lang="en-PH" i="1" dirty="0">
                <a:solidFill>
                  <a:srgbClr val="FF0000"/>
                </a:solidFill>
              </a:rPr>
              <a:t>(per student, alphabetical)</a:t>
            </a:r>
          </a:p>
        </p:txBody>
      </p:sp>
      <p:sp>
        <p:nvSpPr>
          <p:cNvPr id="2" name="AutoShape 2" descr="No description available.">
            <a:extLst>
              <a:ext uri="{FF2B5EF4-FFF2-40B4-BE49-F238E27FC236}">
                <a16:creationId xmlns:a16="http://schemas.microsoft.com/office/drawing/2014/main" id="{670645F0-92F9-F49F-AD43-B00F408D493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H"/>
          </a:p>
        </p:txBody>
      </p:sp>
      <p:pic>
        <p:nvPicPr>
          <p:cNvPr id="5" name="Picture 4">
            <a:extLst>
              <a:ext uri="{FF2B5EF4-FFF2-40B4-BE49-F238E27FC236}">
                <a16:creationId xmlns:a16="http://schemas.microsoft.com/office/drawing/2014/main" id="{9F92232D-44C0-3EE1-FD3A-7AD6E890AEEE}"/>
              </a:ext>
            </a:extLst>
          </p:cNvPr>
          <p:cNvPicPr>
            <a:picLocks noChangeAspect="1"/>
          </p:cNvPicPr>
          <p:nvPr/>
        </p:nvPicPr>
        <p:blipFill>
          <a:blip r:embed="rId5"/>
          <a:srcRect t="14815" r="1728"/>
          <a:stretch/>
        </p:blipFill>
        <p:spPr>
          <a:xfrm>
            <a:off x="505459" y="1875156"/>
            <a:ext cx="3814391" cy="3306444"/>
          </a:xfrm>
          <a:prstGeom prst="rect">
            <a:avLst/>
          </a:prstGeom>
        </p:spPr>
      </p:pic>
    </p:spTree>
    <p:extLst>
      <p:ext uri="{BB962C8B-B14F-4D97-AF65-F5344CB8AC3E}">
        <p14:creationId xmlns:p14="http://schemas.microsoft.com/office/powerpoint/2010/main" val="3303995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8272CC75-DBB3-1BB9-FC48-CEB9E4B58EFE}"/>
            </a:ext>
          </a:extLst>
        </p:cNvPr>
        <p:cNvGrpSpPr/>
        <p:nvPr/>
      </p:nvGrpSpPr>
      <p:grpSpPr>
        <a:xfrm>
          <a:off x="0" y="0"/>
          <a:ext cx="0" cy="0"/>
          <a:chOff x="0" y="0"/>
          <a:chExt cx="0" cy="0"/>
        </a:xfrm>
      </p:grpSpPr>
      <p:pic>
        <p:nvPicPr>
          <p:cNvPr id="106" name="Google Shape;106;g2c4a3be41f8_0_0">
            <a:extLst>
              <a:ext uri="{FF2B5EF4-FFF2-40B4-BE49-F238E27FC236}">
                <a16:creationId xmlns:a16="http://schemas.microsoft.com/office/drawing/2014/main" id="{4DC77DD8-D63B-8EFE-F4E0-FFC648F3E371}"/>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08" name="Google Shape;108;g2c4a3be41f8_0_0">
            <a:extLst>
              <a:ext uri="{FF2B5EF4-FFF2-40B4-BE49-F238E27FC236}">
                <a16:creationId xmlns:a16="http://schemas.microsoft.com/office/drawing/2014/main" id="{8006ECF0-F5B8-07E1-CCBA-99287FD42CF0}"/>
              </a:ext>
            </a:extLst>
          </p:cNvPr>
          <p:cNvSpPr txBox="1">
            <a:spLocks noGrp="1"/>
          </p:cNvSpPr>
          <p:nvPr>
            <p:ph type="body" idx="1"/>
          </p:nvPr>
        </p:nvSpPr>
        <p:spPr>
          <a:xfrm>
            <a:off x="4198620" y="1799061"/>
            <a:ext cx="7391399" cy="3871912"/>
          </a:xfrm>
          <a:prstGeom prst="rect">
            <a:avLst/>
          </a:prstGeom>
          <a:noFill/>
          <a:ln>
            <a:noFill/>
          </a:ln>
        </p:spPr>
        <p:txBody>
          <a:bodyPr spcFirstLastPara="1" wrap="square" lIns="91425" tIns="45700" rIns="91425" bIns="45700" anchor="t" anchorCtr="0">
            <a:noAutofit/>
          </a:bodyPr>
          <a:lstStyle/>
          <a:p>
            <a:pPr marL="0" indent="0" algn="just">
              <a:lnSpc>
                <a:spcPct val="107000"/>
              </a:lnSpc>
              <a:spcBef>
                <a:spcPts val="0"/>
              </a:spcBef>
              <a:spcAft>
                <a:spcPts val="600"/>
              </a:spcAft>
              <a:buNone/>
            </a:pPr>
            <a:r>
              <a:rPr lang="en-PH" sz="2400" b="1" kern="100" dirty="0">
                <a:effectLst/>
                <a:latin typeface="+mj-lt"/>
                <a:ea typeface="Calibri" panose="020F0502020204030204" pitchFamily="34" charset="0"/>
                <a:cs typeface="Times New Roman" panose="02020603050405020304" pitchFamily="18" charset="0"/>
              </a:rPr>
              <a:t>Name:</a:t>
            </a:r>
            <a:r>
              <a:rPr lang="en-PH" sz="2400" kern="100" dirty="0">
                <a:effectLst/>
                <a:latin typeface="+mj-lt"/>
                <a:ea typeface="Calibri" panose="020F0502020204030204" pitchFamily="34" charset="0"/>
                <a:cs typeface="Times New Roman" panose="02020603050405020304" pitchFamily="18" charset="0"/>
              </a:rPr>
              <a:t> Leah </a:t>
            </a:r>
            <a:r>
              <a:rPr lang="en-PH" sz="2400" kern="100" dirty="0" err="1">
                <a:effectLst/>
                <a:latin typeface="+mj-lt"/>
                <a:ea typeface="Calibri" panose="020F0502020204030204" pitchFamily="34" charset="0"/>
                <a:cs typeface="Times New Roman" panose="02020603050405020304" pitchFamily="18" charset="0"/>
              </a:rPr>
              <a:t>Mantog</a:t>
            </a:r>
            <a:endParaRPr lang="en-PH" sz="2400" kern="100" dirty="0">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latin typeface="+mj-lt"/>
                <a:ea typeface="Calibri" panose="020F0502020204030204" pitchFamily="34" charset="0"/>
                <a:cs typeface="Times New Roman" panose="02020603050405020304" pitchFamily="18" charset="0"/>
              </a:rPr>
              <a:t>Address: </a:t>
            </a:r>
            <a:r>
              <a:rPr lang="en-PH" sz="2400" kern="100" dirty="0">
                <a:latin typeface="+mj-lt"/>
                <a:ea typeface="Calibri" panose="020F0502020204030204" pitchFamily="34" charset="0"/>
                <a:cs typeface="Times New Roman" panose="02020603050405020304" pitchFamily="18" charset="0"/>
              </a:rPr>
              <a:t>Magsaysay 17-3, Mati City, Davao Or.</a:t>
            </a:r>
            <a:endParaRPr lang="en-PH" sz="2400" b="1" kern="100" dirty="0">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effectLst/>
                <a:latin typeface="+mj-lt"/>
                <a:ea typeface="Calibri" panose="020F0502020204030204" pitchFamily="34" charset="0"/>
                <a:cs typeface="Times New Roman" panose="02020603050405020304" pitchFamily="18" charset="0"/>
              </a:rPr>
              <a:t>Course</a:t>
            </a:r>
            <a:r>
              <a:rPr lang="en-PH" sz="2400" b="1" kern="100" dirty="0">
                <a:latin typeface="+mj-lt"/>
                <a:ea typeface="Calibri" panose="020F0502020204030204" pitchFamily="34" charset="0"/>
                <a:cs typeface="Times New Roman" panose="02020603050405020304" pitchFamily="18" charset="0"/>
              </a:rPr>
              <a:t>/Yr/Sec</a:t>
            </a:r>
            <a:r>
              <a:rPr lang="en-PH" sz="2400" b="1" kern="100" dirty="0">
                <a:effectLst/>
                <a:latin typeface="+mj-lt"/>
                <a:ea typeface="Calibri" panose="020F0502020204030204" pitchFamily="34" charset="0"/>
                <a:cs typeface="Times New Roman" panose="02020603050405020304" pitchFamily="18" charset="0"/>
              </a:rPr>
              <a:t>: </a:t>
            </a:r>
            <a:r>
              <a:rPr lang="en-PH" sz="2400" kern="100" dirty="0">
                <a:solidFill>
                  <a:schemeClr val="tx1"/>
                </a:solidFill>
                <a:latin typeface="+mj-lt"/>
                <a:ea typeface="Calibri" panose="020F0502020204030204" pitchFamily="34" charset="0"/>
                <a:cs typeface="Times New Roman" panose="02020603050405020304" pitchFamily="18" charset="0"/>
              </a:rPr>
              <a:t>BSIT4-A</a:t>
            </a:r>
            <a:endParaRPr lang="en-PH" sz="2400" kern="100" dirty="0">
              <a:solidFill>
                <a:srgbClr val="FF0000"/>
              </a:solidFill>
              <a:effectLst/>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solidFill>
                  <a:schemeClr val="tx1"/>
                </a:solidFill>
                <a:effectLst/>
                <a:latin typeface="+mj-lt"/>
                <a:ea typeface="Calibri" panose="020F0502020204030204" pitchFamily="34" charset="0"/>
                <a:cs typeface="Times New Roman" panose="02020603050405020304" pitchFamily="18" charset="0"/>
              </a:rPr>
              <a:t>In-campus HTE: </a:t>
            </a:r>
            <a:r>
              <a:rPr lang="en-PH" sz="2400" kern="100" dirty="0" err="1">
                <a:solidFill>
                  <a:schemeClr val="tx1"/>
                </a:solidFill>
                <a:effectLst/>
                <a:latin typeface="+mj-lt"/>
                <a:ea typeface="Calibri" panose="020F0502020204030204" pitchFamily="34" charset="0"/>
                <a:cs typeface="Times New Roman" panose="02020603050405020304" pitchFamily="18" charset="0"/>
              </a:rPr>
              <a:t>DOrSU</a:t>
            </a:r>
            <a:r>
              <a:rPr lang="en-PH" sz="2400" kern="100" dirty="0">
                <a:solidFill>
                  <a:schemeClr val="tx1"/>
                </a:solidFill>
                <a:latin typeface="+mj-lt"/>
                <a:ea typeface="Calibri" panose="020F0502020204030204" pitchFamily="34" charset="0"/>
                <a:cs typeface="Times New Roman" panose="02020603050405020304" pitchFamily="18" charset="0"/>
              </a:rPr>
              <a:t>-DICT Office</a:t>
            </a:r>
            <a:endParaRPr lang="en-PH" sz="2400" b="1" kern="100" dirty="0">
              <a:solidFill>
                <a:schemeClr val="tx1"/>
              </a:solidFill>
              <a:effectLst/>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solidFill>
                  <a:schemeClr val="tx1"/>
                </a:solidFill>
                <a:latin typeface="+mj-lt"/>
                <a:ea typeface="Calibri" panose="020F0502020204030204" pitchFamily="34" charset="0"/>
                <a:cs typeface="Times New Roman" panose="02020603050405020304" pitchFamily="18" charset="0"/>
              </a:rPr>
              <a:t>Duration: </a:t>
            </a:r>
            <a:r>
              <a:rPr lang="en-PH" sz="2400" kern="100" dirty="0">
                <a:solidFill>
                  <a:schemeClr val="tx1"/>
                </a:solidFill>
                <a:latin typeface="+mj-lt"/>
                <a:ea typeface="Calibri" panose="020F0502020204030204" pitchFamily="34" charset="0"/>
                <a:cs typeface="Times New Roman" panose="02020603050405020304" pitchFamily="18" charset="0"/>
              </a:rPr>
              <a:t>March 21 – April 14, 2025 (136 hrs.)</a:t>
            </a:r>
            <a:endParaRPr lang="en-PH" sz="2400" kern="100" dirty="0">
              <a:solidFill>
                <a:srgbClr val="FF0000"/>
              </a:solidFill>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solidFill>
                  <a:schemeClr val="tx1"/>
                </a:solidFill>
                <a:effectLst/>
                <a:latin typeface="+mj-lt"/>
                <a:ea typeface="Calibri" panose="020F0502020204030204" pitchFamily="34" charset="0"/>
                <a:cs typeface="Times New Roman" panose="02020603050405020304" pitchFamily="18" charset="0"/>
              </a:rPr>
              <a:t>Off-campus HTE</a:t>
            </a:r>
            <a:r>
              <a:rPr lang="en-PH" sz="2400" b="1" kern="100" dirty="0">
                <a:solidFill>
                  <a:schemeClr val="tx1"/>
                </a:solidFill>
                <a:latin typeface="+mj-lt"/>
                <a:ea typeface="Calibri" panose="020F0502020204030204" pitchFamily="34" charset="0"/>
                <a:cs typeface="Times New Roman" panose="02020603050405020304" pitchFamily="18" charset="0"/>
              </a:rPr>
              <a:t>: </a:t>
            </a:r>
            <a:r>
              <a:rPr lang="en-PH" sz="2400" kern="100" dirty="0" err="1">
                <a:solidFill>
                  <a:schemeClr val="tx1"/>
                </a:solidFill>
                <a:latin typeface="+mj-lt"/>
                <a:ea typeface="Calibri" panose="020F0502020204030204" pitchFamily="34" charset="0"/>
                <a:cs typeface="Times New Roman" panose="02020603050405020304" pitchFamily="18" charset="0"/>
              </a:rPr>
              <a:t>DOrSU</a:t>
            </a:r>
            <a:r>
              <a:rPr lang="en-PH" sz="2400" kern="100" dirty="0">
                <a:solidFill>
                  <a:schemeClr val="tx1"/>
                </a:solidFill>
                <a:latin typeface="+mj-lt"/>
                <a:ea typeface="Calibri" panose="020F0502020204030204" pitchFamily="34" charset="0"/>
                <a:cs typeface="Times New Roman" panose="02020603050405020304" pitchFamily="18" charset="0"/>
              </a:rPr>
              <a:t>-DICT Office</a:t>
            </a:r>
            <a:endParaRPr lang="en-PH" sz="2400" b="1" kern="100" dirty="0">
              <a:solidFill>
                <a:schemeClr val="tx1"/>
              </a:solidFill>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solidFill>
                  <a:schemeClr val="tx1"/>
                </a:solidFill>
                <a:latin typeface="+mj-lt"/>
                <a:ea typeface="Calibri" panose="020F0502020204030204" pitchFamily="34" charset="0"/>
                <a:cs typeface="Times New Roman" panose="02020603050405020304" pitchFamily="18" charset="0"/>
              </a:rPr>
              <a:t>Duration: </a:t>
            </a:r>
            <a:r>
              <a:rPr lang="en-PH" sz="2400" kern="100" dirty="0">
                <a:solidFill>
                  <a:schemeClr val="tx1"/>
                </a:solidFill>
                <a:latin typeface="+mj-lt"/>
                <a:ea typeface="Calibri" panose="020F0502020204030204" pitchFamily="34" charset="0"/>
                <a:cs typeface="Times New Roman" panose="02020603050405020304" pitchFamily="18" charset="0"/>
              </a:rPr>
              <a:t>March 17 – May 20, 2025 (350 hrs.)</a:t>
            </a:r>
            <a:endParaRPr lang="en-PH" sz="2400" kern="100" dirty="0">
              <a:solidFill>
                <a:srgbClr val="FF0000"/>
              </a:solidFill>
              <a:latin typeface="+mj-lt"/>
              <a:ea typeface="Calibri" panose="020F0502020204030204" pitchFamily="34" charset="0"/>
              <a:cs typeface="Times New Roman" panose="02020603050405020304" pitchFamily="18" charset="0"/>
            </a:endParaRPr>
          </a:p>
        </p:txBody>
      </p:sp>
      <p:pic>
        <p:nvPicPr>
          <p:cNvPr id="109" name="Google Shape;109;g2c4a3be41f8_0_0">
            <a:extLst>
              <a:ext uri="{FF2B5EF4-FFF2-40B4-BE49-F238E27FC236}">
                <a16:creationId xmlns:a16="http://schemas.microsoft.com/office/drawing/2014/main" id="{312F7E23-1629-042D-4546-120857876D14}"/>
              </a:ext>
            </a:extLst>
          </p:cNvPr>
          <p:cNvPicPr preferRelativeResize="0"/>
          <p:nvPr/>
        </p:nvPicPr>
        <p:blipFill rotWithShape="1">
          <a:blip r:embed="rId4">
            <a:alphaModFix/>
          </a:blip>
          <a:srcRect/>
          <a:stretch/>
        </p:blipFill>
        <p:spPr>
          <a:xfrm>
            <a:off x="178116" y="6332219"/>
            <a:ext cx="416244" cy="416244"/>
          </a:xfrm>
          <a:prstGeom prst="rect">
            <a:avLst/>
          </a:prstGeom>
          <a:noFill/>
          <a:ln>
            <a:noFill/>
          </a:ln>
        </p:spPr>
      </p:pic>
      <p:sp>
        <p:nvSpPr>
          <p:cNvPr id="3" name="Title 2">
            <a:extLst>
              <a:ext uri="{FF2B5EF4-FFF2-40B4-BE49-F238E27FC236}">
                <a16:creationId xmlns:a16="http://schemas.microsoft.com/office/drawing/2014/main" id="{222BE059-3016-32AD-A41C-1EB1CE395155}"/>
              </a:ext>
            </a:extLst>
          </p:cNvPr>
          <p:cNvSpPr>
            <a:spLocks noGrp="1"/>
          </p:cNvSpPr>
          <p:nvPr>
            <p:ph type="title"/>
          </p:nvPr>
        </p:nvSpPr>
        <p:spPr/>
        <p:txBody>
          <a:bodyPr/>
          <a:lstStyle/>
          <a:p>
            <a:pPr algn="ctr"/>
            <a:r>
              <a:rPr lang="en-PH" b="1" dirty="0"/>
              <a:t>Introduction </a:t>
            </a:r>
            <a:r>
              <a:rPr lang="en-PH" i="1" dirty="0">
                <a:solidFill>
                  <a:srgbClr val="FF0000"/>
                </a:solidFill>
              </a:rPr>
              <a:t>(per student, alphabetical)</a:t>
            </a:r>
          </a:p>
        </p:txBody>
      </p:sp>
      <p:pic>
        <p:nvPicPr>
          <p:cNvPr id="4" name="Picture 3">
            <a:extLst>
              <a:ext uri="{FF2B5EF4-FFF2-40B4-BE49-F238E27FC236}">
                <a16:creationId xmlns:a16="http://schemas.microsoft.com/office/drawing/2014/main" id="{2D15FBF2-C180-2DC3-C9A7-7B5099BD383C}"/>
              </a:ext>
            </a:extLst>
          </p:cNvPr>
          <p:cNvPicPr>
            <a:picLocks noChangeAspect="1"/>
          </p:cNvPicPr>
          <p:nvPr/>
        </p:nvPicPr>
        <p:blipFill>
          <a:blip r:embed="rId5"/>
          <a:stretch>
            <a:fillRect/>
          </a:stretch>
        </p:blipFill>
        <p:spPr>
          <a:xfrm>
            <a:off x="533399" y="1690688"/>
            <a:ext cx="3573991" cy="3595521"/>
          </a:xfrm>
          <a:prstGeom prst="rect">
            <a:avLst/>
          </a:prstGeom>
        </p:spPr>
      </p:pic>
    </p:spTree>
    <p:extLst>
      <p:ext uri="{BB962C8B-B14F-4D97-AF65-F5344CB8AC3E}">
        <p14:creationId xmlns:p14="http://schemas.microsoft.com/office/powerpoint/2010/main" val="2584300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E6025841-D458-5697-C690-8FCCACC6AF57}"/>
            </a:ext>
          </a:extLst>
        </p:cNvPr>
        <p:cNvGrpSpPr/>
        <p:nvPr/>
      </p:nvGrpSpPr>
      <p:grpSpPr>
        <a:xfrm>
          <a:off x="0" y="0"/>
          <a:ext cx="0" cy="0"/>
          <a:chOff x="0" y="0"/>
          <a:chExt cx="0" cy="0"/>
        </a:xfrm>
      </p:grpSpPr>
      <p:pic>
        <p:nvPicPr>
          <p:cNvPr id="106" name="Google Shape;106;g2c4a3be41f8_0_0">
            <a:extLst>
              <a:ext uri="{FF2B5EF4-FFF2-40B4-BE49-F238E27FC236}">
                <a16:creationId xmlns:a16="http://schemas.microsoft.com/office/drawing/2014/main" id="{C4A206F8-92B3-5287-CB26-9A6EADB4F194}"/>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08" name="Google Shape;108;g2c4a3be41f8_0_0">
            <a:extLst>
              <a:ext uri="{FF2B5EF4-FFF2-40B4-BE49-F238E27FC236}">
                <a16:creationId xmlns:a16="http://schemas.microsoft.com/office/drawing/2014/main" id="{277F97E2-A896-6693-9DE7-9F07FDC71775}"/>
              </a:ext>
            </a:extLst>
          </p:cNvPr>
          <p:cNvSpPr txBox="1">
            <a:spLocks noGrp="1"/>
          </p:cNvSpPr>
          <p:nvPr>
            <p:ph type="body" idx="1"/>
          </p:nvPr>
        </p:nvSpPr>
        <p:spPr>
          <a:xfrm>
            <a:off x="4457700" y="1883728"/>
            <a:ext cx="7391399" cy="3871912"/>
          </a:xfrm>
          <a:prstGeom prst="rect">
            <a:avLst/>
          </a:prstGeom>
          <a:noFill/>
          <a:ln>
            <a:noFill/>
          </a:ln>
        </p:spPr>
        <p:txBody>
          <a:bodyPr spcFirstLastPara="1" wrap="square" lIns="91425" tIns="45700" rIns="91425" bIns="45700" anchor="t" anchorCtr="0">
            <a:noAutofit/>
          </a:bodyPr>
          <a:lstStyle/>
          <a:p>
            <a:pPr marL="0" indent="0" algn="just">
              <a:lnSpc>
                <a:spcPct val="107000"/>
              </a:lnSpc>
              <a:spcBef>
                <a:spcPts val="0"/>
              </a:spcBef>
              <a:spcAft>
                <a:spcPts val="600"/>
              </a:spcAft>
              <a:buNone/>
            </a:pPr>
            <a:r>
              <a:rPr lang="en-PH" sz="2400" b="1" kern="100" dirty="0">
                <a:effectLst/>
                <a:latin typeface="+mj-lt"/>
                <a:ea typeface="Calibri" panose="020F0502020204030204" pitchFamily="34" charset="0"/>
                <a:cs typeface="Times New Roman" panose="02020603050405020304" pitchFamily="18" charset="0"/>
              </a:rPr>
              <a:t>Name:</a:t>
            </a:r>
            <a:r>
              <a:rPr lang="en-PH" sz="2400" kern="100" dirty="0">
                <a:effectLst/>
                <a:latin typeface="+mj-lt"/>
                <a:ea typeface="Calibri" panose="020F0502020204030204" pitchFamily="34" charset="0"/>
                <a:cs typeface="Times New Roman" panose="02020603050405020304" pitchFamily="18" charset="0"/>
              </a:rPr>
              <a:t> </a:t>
            </a:r>
            <a:r>
              <a:rPr lang="en-PH" sz="2400" kern="100" dirty="0">
                <a:latin typeface="+mj-lt"/>
                <a:ea typeface="Calibri" panose="020F0502020204030204" pitchFamily="34" charset="0"/>
                <a:cs typeface="Times New Roman" panose="02020603050405020304" pitchFamily="18" charset="0"/>
              </a:rPr>
              <a:t>Kaarlo Ruy P. </a:t>
            </a:r>
            <a:r>
              <a:rPr lang="en-PH" sz="2400" kern="100" dirty="0" err="1">
                <a:latin typeface="+mj-lt"/>
                <a:ea typeface="Calibri" panose="020F0502020204030204" pitchFamily="34" charset="0"/>
                <a:cs typeface="Times New Roman" panose="02020603050405020304" pitchFamily="18" charset="0"/>
              </a:rPr>
              <a:t>Sasiang</a:t>
            </a:r>
            <a:endParaRPr lang="en-PH" sz="2400" kern="100" dirty="0">
              <a:effectLst/>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latin typeface="+mj-lt"/>
                <a:ea typeface="Calibri" panose="020F0502020204030204" pitchFamily="34" charset="0"/>
                <a:cs typeface="Times New Roman" panose="02020603050405020304" pitchFamily="18" charset="0"/>
              </a:rPr>
              <a:t>Address: </a:t>
            </a:r>
            <a:r>
              <a:rPr lang="en-PH" sz="2400" kern="100" dirty="0" err="1">
                <a:latin typeface="+mj-lt"/>
                <a:ea typeface="Calibri" panose="020F0502020204030204" pitchFamily="34" charset="0"/>
                <a:cs typeface="Times New Roman" panose="02020603050405020304" pitchFamily="18" charset="0"/>
              </a:rPr>
              <a:t>Echavia</a:t>
            </a:r>
            <a:r>
              <a:rPr lang="en-PH" sz="2400" kern="100" dirty="0">
                <a:latin typeface="+mj-lt"/>
                <a:ea typeface="Calibri" panose="020F0502020204030204" pitchFamily="34" charset="0"/>
                <a:cs typeface="Times New Roman" panose="02020603050405020304" pitchFamily="18" charset="0"/>
              </a:rPr>
              <a:t>, Matiao, Mati City</a:t>
            </a:r>
            <a:endParaRPr lang="en-PH" sz="2400" b="1" kern="100" dirty="0">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effectLst/>
                <a:latin typeface="+mj-lt"/>
                <a:ea typeface="Calibri" panose="020F0502020204030204" pitchFamily="34" charset="0"/>
                <a:cs typeface="Times New Roman" panose="02020603050405020304" pitchFamily="18" charset="0"/>
              </a:rPr>
              <a:t>Course</a:t>
            </a:r>
            <a:r>
              <a:rPr lang="en-PH" sz="2400" b="1" kern="100" dirty="0">
                <a:latin typeface="+mj-lt"/>
                <a:ea typeface="Calibri" panose="020F0502020204030204" pitchFamily="34" charset="0"/>
                <a:cs typeface="Times New Roman" panose="02020603050405020304" pitchFamily="18" charset="0"/>
              </a:rPr>
              <a:t>/Yr/Sec</a:t>
            </a:r>
            <a:r>
              <a:rPr lang="en-PH" sz="2400" b="1" kern="100" dirty="0">
                <a:effectLst/>
                <a:latin typeface="+mj-lt"/>
                <a:ea typeface="Calibri" panose="020F0502020204030204" pitchFamily="34" charset="0"/>
                <a:cs typeface="Times New Roman" panose="02020603050405020304" pitchFamily="18" charset="0"/>
              </a:rPr>
              <a:t>: </a:t>
            </a:r>
            <a:r>
              <a:rPr lang="en-PH" sz="2400" kern="100" dirty="0">
                <a:solidFill>
                  <a:schemeClr val="tx1"/>
                </a:solidFill>
                <a:latin typeface="+mj-lt"/>
                <a:ea typeface="Calibri" panose="020F0502020204030204" pitchFamily="34" charset="0"/>
                <a:cs typeface="Times New Roman" panose="02020603050405020304" pitchFamily="18" charset="0"/>
              </a:rPr>
              <a:t>BSIT4-A</a:t>
            </a:r>
            <a:endParaRPr lang="en-PH" sz="2400" kern="100" dirty="0">
              <a:solidFill>
                <a:srgbClr val="FF0000"/>
              </a:solidFill>
              <a:effectLst/>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solidFill>
                  <a:schemeClr val="tx1"/>
                </a:solidFill>
                <a:effectLst/>
                <a:latin typeface="+mj-lt"/>
                <a:ea typeface="Calibri" panose="020F0502020204030204" pitchFamily="34" charset="0"/>
                <a:cs typeface="Times New Roman" panose="02020603050405020304" pitchFamily="18" charset="0"/>
              </a:rPr>
              <a:t>In-campus HTE: </a:t>
            </a:r>
            <a:r>
              <a:rPr lang="en-PH" sz="2400" kern="100" dirty="0" err="1">
                <a:solidFill>
                  <a:schemeClr val="tx1"/>
                </a:solidFill>
                <a:latin typeface="+mj-lt"/>
                <a:ea typeface="Calibri" panose="020F0502020204030204" pitchFamily="34" charset="0"/>
                <a:cs typeface="Times New Roman" panose="02020603050405020304" pitchFamily="18" charset="0"/>
              </a:rPr>
              <a:t>DOrSU</a:t>
            </a:r>
            <a:r>
              <a:rPr lang="en-PH" sz="2400" kern="100" dirty="0">
                <a:solidFill>
                  <a:schemeClr val="tx1"/>
                </a:solidFill>
                <a:latin typeface="+mj-lt"/>
                <a:ea typeface="Calibri" panose="020F0502020204030204" pitchFamily="34" charset="0"/>
                <a:cs typeface="Times New Roman" panose="02020603050405020304" pitchFamily="18" charset="0"/>
              </a:rPr>
              <a:t>-DICT Office (ICTU)</a:t>
            </a:r>
            <a:endParaRPr lang="en-PH" sz="2400" b="1" kern="100" dirty="0">
              <a:solidFill>
                <a:schemeClr val="tx1"/>
              </a:solidFill>
              <a:effectLst/>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solidFill>
                  <a:schemeClr val="tx1"/>
                </a:solidFill>
                <a:latin typeface="+mj-lt"/>
                <a:ea typeface="Calibri" panose="020F0502020204030204" pitchFamily="34" charset="0"/>
                <a:cs typeface="Times New Roman" panose="02020603050405020304" pitchFamily="18" charset="0"/>
              </a:rPr>
              <a:t>Duration: </a:t>
            </a:r>
            <a:r>
              <a:rPr lang="en-PH" sz="2400" kern="100" dirty="0">
                <a:solidFill>
                  <a:schemeClr val="tx1"/>
                </a:solidFill>
                <a:latin typeface="+mj-lt"/>
                <a:ea typeface="Calibri" panose="020F0502020204030204" pitchFamily="34" charset="0"/>
                <a:cs typeface="Times New Roman" panose="02020603050405020304" pitchFamily="18" charset="0"/>
              </a:rPr>
              <a:t>February 6 – March 3, 2025 (136 hrs.)</a:t>
            </a:r>
            <a:endParaRPr lang="en-PH" sz="2400" kern="100" dirty="0">
              <a:solidFill>
                <a:srgbClr val="FF0000"/>
              </a:solidFill>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solidFill>
                  <a:schemeClr val="tx1"/>
                </a:solidFill>
                <a:effectLst/>
                <a:latin typeface="+mj-lt"/>
                <a:ea typeface="Calibri" panose="020F0502020204030204" pitchFamily="34" charset="0"/>
                <a:cs typeface="Times New Roman" panose="02020603050405020304" pitchFamily="18" charset="0"/>
              </a:rPr>
              <a:t>Off-campus HTE</a:t>
            </a:r>
            <a:r>
              <a:rPr lang="en-PH" sz="2400" b="1" kern="100" dirty="0">
                <a:solidFill>
                  <a:schemeClr val="tx1"/>
                </a:solidFill>
                <a:latin typeface="+mj-lt"/>
                <a:ea typeface="Calibri" panose="020F0502020204030204" pitchFamily="34" charset="0"/>
                <a:cs typeface="Times New Roman" panose="02020603050405020304" pitchFamily="18" charset="0"/>
              </a:rPr>
              <a:t>: </a:t>
            </a:r>
            <a:r>
              <a:rPr lang="en-PH" sz="2400" kern="100" dirty="0" err="1">
                <a:solidFill>
                  <a:schemeClr val="tx1"/>
                </a:solidFill>
                <a:latin typeface="+mj-lt"/>
                <a:ea typeface="Calibri" panose="020F0502020204030204" pitchFamily="34" charset="0"/>
                <a:cs typeface="Times New Roman" panose="02020603050405020304" pitchFamily="18" charset="0"/>
              </a:rPr>
              <a:t>DOrSU</a:t>
            </a:r>
            <a:r>
              <a:rPr lang="en-PH" sz="2400" kern="100" dirty="0">
                <a:solidFill>
                  <a:schemeClr val="tx1"/>
                </a:solidFill>
                <a:latin typeface="+mj-lt"/>
                <a:ea typeface="Calibri" panose="020F0502020204030204" pitchFamily="34" charset="0"/>
                <a:cs typeface="Times New Roman" panose="02020603050405020304" pitchFamily="18" charset="0"/>
              </a:rPr>
              <a:t>-DICT Office (ICTU)</a:t>
            </a:r>
            <a:endParaRPr lang="en-PH" sz="2400" b="1" kern="100" dirty="0">
              <a:solidFill>
                <a:schemeClr val="tx1"/>
              </a:solidFill>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solidFill>
                  <a:schemeClr val="tx1"/>
                </a:solidFill>
                <a:latin typeface="+mj-lt"/>
                <a:ea typeface="Calibri" panose="020F0502020204030204" pitchFamily="34" charset="0"/>
                <a:cs typeface="Times New Roman" panose="02020603050405020304" pitchFamily="18" charset="0"/>
              </a:rPr>
              <a:t>Duration: </a:t>
            </a:r>
            <a:r>
              <a:rPr lang="en-PH" sz="2400" kern="100" dirty="0">
                <a:solidFill>
                  <a:schemeClr val="tx1"/>
                </a:solidFill>
                <a:latin typeface="+mj-lt"/>
                <a:ea typeface="Calibri" panose="020F0502020204030204" pitchFamily="34" charset="0"/>
                <a:cs typeface="Times New Roman" panose="02020603050405020304" pitchFamily="18" charset="0"/>
              </a:rPr>
              <a:t>March 17 – May 20, 2025 (350 hrs.)</a:t>
            </a:r>
            <a:endParaRPr lang="en-PH" sz="2400" kern="100" dirty="0">
              <a:solidFill>
                <a:srgbClr val="FF0000"/>
              </a:solidFill>
              <a:latin typeface="+mj-lt"/>
              <a:ea typeface="Calibri" panose="020F0502020204030204" pitchFamily="34" charset="0"/>
              <a:cs typeface="Times New Roman" panose="02020603050405020304" pitchFamily="18" charset="0"/>
            </a:endParaRPr>
          </a:p>
        </p:txBody>
      </p:sp>
      <p:pic>
        <p:nvPicPr>
          <p:cNvPr id="109" name="Google Shape;109;g2c4a3be41f8_0_0">
            <a:extLst>
              <a:ext uri="{FF2B5EF4-FFF2-40B4-BE49-F238E27FC236}">
                <a16:creationId xmlns:a16="http://schemas.microsoft.com/office/drawing/2014/main" id="{3458BFD6-216B-AAA8-400E-35D89248E4A9}"/>
              </a:ext>
            </a:extLst>
          </p:cNvPr>
          <p:cNvPicPr preferRelativeResize="0"/>
          <p:nvPr/>
        </p:nvPicPr>
        <p:blipFill rotWithShape="1">
          <a:blip r:embed="rId4">
            <a:alphaModFix/>
          </a:blip>
          <a:srcRect/>
          <a:stretch/>
        </p:blipFill>
        <p:spPr>
          <a:xfrm>
            <a:off x="178116" y="6332219"/>
            <a:ext cx="416244" cy="416244"/>
          </a:xfrm>
          <a:prstGeom prst="rect">
            <a:avLst/>
          </a:prstGeom>
          <a:noFill/>
          <a:ln>
            <a:noFill/>
          </a:ln>
        </p:spPr>
      </p:pic>
      <p:sp>
        <p:nvSpPr>
          <p:cNvPr id="3" name="Title 2">
            <a:extLst>
              <a:ext uri="{FF2B5EF4-FFF2-40B4-BE49-F238E27FC236}">
                <a16:creationId xmlns:a16="http://schemas.microsoft.com/office/drawing/2014/main" id="{BD12BF21-49FD-0983-DD18-4F3CED399646}"/>
              </a:ext>
            </a:extLst>
          </p:cNvPr>
          <p:cNvSpPr>
            <a:spLocks noGrp="1"/>
          </p:cNvSpPr>
          <p:nvPr>
            <p:ph type="title"/>
          </p:nvPr>
        </p:nvSpPr>
        <p:spPr/>
        <p:txBody>
          <a:bodyPr/>
          <a:lstStyle/>
          <a:p>
            <a:pPr algn="ctr"/>
            <a:r>
              <a:rPr lang="en-PH" b="1" dirty="0"/>
              <a:t>Introduction </a:t>
            </a:r>
            <a:r>
              <a:rPr lang="en-PH" i="1" dirty="0">
                <a:solidFill>
                  <a:srgbClr val="FF0000"/>
                </a:solidFill>
              </a:rPr>
              <a:t>(per student, alphabetical)</a:t>
            </a:r>
          </a:p>
        </p:txBody>
      </p:sp>
      <p:pic>
        <p:nvPicPr>
          <p:cNvPr id="4" name="Picture 3">
            <a:extLst>
              <a:ext uri="{FF2B5EF4-FFF2-40B4-BE49-F238E27FC236}">
                <a16:creationId xmlns:a16="http://schemas.microsoft.com/office/drawing/2014/main" id="{2771DF65-EF36-0BF0-57DB-0B84C0EEB396}"/>
              </a:ext>
            </a:extLst>
          </p:cNvPr>
          <p:cNvPicPr>
            <a:picLocks noChangeAspect="1"/>
          </p:cNvPicPr>
          <p:nvPr/>
        </p:nvPicPr>
        <p:blipFill>
          <a:blip r:embed="rId5"/>
          <a:stretch>
            <a:fillRect/>
          </a:stretch>
        </p:blipFill>
        <p:spPr>
          <a:xfrm>
            <a:off x="838200" y="1883728"/>
            <a:ext cx="3436621" cy="3303160"/>
          </a:xfrm>
          <a:prstGeom prst="rect">
            <a:avLst/>
          </a:prstGeom>
        </p:spPr>
      </p:pic>
    </p:spTree>
    <p:extLst>
      <p:ext uri="{BB962C8B-B14F-4D97-AF65-F5344CB8AC3E}">
        <p14:creationId xmlns:p14="http://schemas.microsoft.com/office/powerpoint/2010/main" val="926198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0B671D01-5039-B84C-C6E5-35D0551DD0BA}"/>
            </a:ext>
          </a:extLst>
        </p:cNvPr>
        <p:cNvGrpSpPr/>
        <p:nvPr/>
      </p:nvGrpSpPr>
      <p:grpSpPr>
        <a:xfrm>
          <a:off x="0" y="0"/>
          <a:ext cx="0" cy="0"/>
          <a:chOff x="0" y="0"/>
          <a:chExt cx="0" cy="0"/>
        </a:xfrm>
      </p:grpSpPr>
      <p:pic>
        <p:nvPicPr>
          <p:cNvPr id="106" name="Google Shape;106;g2c4a3be41f8_0_0">
            <a:extLst>
              <a:ext uri="{FF2B5EF4-FFF2-40B4-BE49-F238E27FC236}">
                <a16:creationId xmlns:a16="http://schemas.microsoft.com/office/drawing/2014/main" id="{40C14D84-3241-18AE-EDF8-74D3D2823FDD}"/>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08" name="Google Shape;108;g2c4a3be41f8_0_0">
            <a:extLst>
              <a:ext uri="{FF2B5EF4-FFF2-40B4-BE49-F238E27FC236}">
                <a16:creationId xmlns:a16="http://schemas.microsoft.com/office/drawing/2014/main" id="{782A13CA-A21F-6234-2431-9B444C545110}"/>
              </a:ext>
            </a:extLst>
          </p:cNvPr>
          <p:cNvSpPr txBox="1">
            <a:spLocks noGrp="1"/>
          </p:cNvSpPr>
          <p:nvPr>
            <p:ph type="body" idx="1"/>
          </p:nvPr>
        </p:nvSpPr>
        <p:spPr>
          <a:xfrm>
            <a:off x="4198620" y="1858328"/>
            <a:ext cx="7391399" cy="3871912"/>
          </a:xfrm>
          <a:prstGeom prst="rect">
            <a:avLst/>
          </a:prstGeom>
          <a:noFill/>
          <a:ln>
            <a:noFill/>
          </a:ln>
        </p:spPr>
        <p:txBody>
          <a:bodyPr spcFirstLastPara="1" wrap="square" lIns="91425" tIns="45700" rIns="91425" bIns="45700" anchor="t" anchorCtr="0">
            <a:noAutofit/>
          </a:bodyPr>
          <a:lstStyle/>
          <a:p>
            <a:pPr marL="0" indent="0" algn="just">
              <a:lnSpc>
                <a:spcPct val="107000"/>
              </a:lnSpc>
              <a:spcBef>
                <a:spcPts val="0"/>
              </a:spcBef>
              <a:spcAft>
                <a:spcPts val="600"/>
              </a:spcAft>
              <a:buNone/>
            </a:pPr>
            <a:r>
              <a:rPr lang="en-PH" sz="2400" b="1" kern="100" dirty="0">
                <a:effectLst/>
                <a:latin typeface="+mj-lt"/>
                <a:ea typeface="Calibri" panose="020F0502020204030204" pitchFamily="34" charset="0"/>
                <a:cs typeface="Times New Roman" panose="02020603050405020304" pitchFamily="18" charset="0"/>
              </a:rPr>
              <a:t>Name:</a:t>
            </a:r>
            <a:r>
              <a:rPr lang="en-PH" sz="2400" kern="100" dirty="0">
                <a:effectLst/>
                <a:latin typeface="+mj-lt"/>
                <a:ea typeface="Calibri" panose="020F0502020204030204" pitchFamily="34" charset="0"/>
                <a:cs typeface="Times New Roman" panose="02020603050405020304" pitchFamily="18" charset="0"/>
              </a:rPr>
              <a:t> Kent Lee J. </a:t>
            </a:r>
            <a:r>
              <a:rPr lang="en-PH" sz="2400" kern="100" dirty="0" err="1">
                <a:effectLst/>
                <a:latin typeface="+mj-lt"/>
                <a:ea typeface="Calibri" panose="020F0502020204030204" pitchFamily="34" charset="0"/>
                <a:cs typeface="Times New Roman" panose="02020603050405020304" pitchFamily="18" charset="0"/>
              </a:rPr>
              <a:t>Superalez</a:t>
            </a:r>
            <a:endParaRPr lang="en-PH" sz="2400" kern="100" dirty="0">
              <a:effectLst/>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latin typeface="+mj-lt"/>
                <a:ea typeface="Calibri" panose="020F0502020204030204" pitchFamily="34" charset="0"/>
                <a:cs typeface="Times New Roman" panose="02020603050405020304" pitchFamily="18" charset="0"/>
              </a:rPr>
              <a:t>Address: </a:t>
            </a:r>
            <a:r>
              <a:rPr lang="en-PH" sz="2400" kern="100" dirty="0" err="1">
                <a:latin typeface="+mj-lt"/>
                <a:ea typeface="Calibri" panose="020F0502020204030204" pitchFamily="34" charset="0"/>
                <a:cs typeface="Times New Roman" panose="02020603050405020304" pitchFamily="18" charset="0"/>
              </a:rPr>
              <a:t>Prk</a:t>
            </a:r>
            <a:r>
              <a:rPr lang="en-PH" sz="2400" kern="100" dirty="0">
                <a:latin typeface="+mj-lt"/>
                <a:ea typeface="Calibri" panose="020F0502020204030204" pitchFamily="34" charset="0"/>
                <a:cs typeface="Times New Roman" panose="02020603050405020304" pitchFamily="18" charset="0"/>
              </a:rPr>
              <a:t>. </a:t>
            </a:r>
            <a:r>
              <a:rPr lang="en-PH" sz="2400" kern="100" dirty="0" err="1">
                <a:latin typeface="+mj-lt"/>
                <a:ea typeface="Calibri" panose="020F0502020204030204" pitchFamily="34" charset="0"/>
                <a:cs typeface="Times New Roman" panose="02020603050405020304" pitchFamily="18" charset="0"/>
              </a:rPr>
              <a:t>Kaislaman</a:t>
            </a:r>
            <a:r>
              <a:rPr lang="en-PH" sz="2400" kern="100" dirty="0">
                <a:latin typeface="+mj-lt"/>
                <a:ea typeface="Calibri" panose="020F0502020204030204" pitchFamily="34" charset="0"/>
                <a:cs typeface="Times New Roman" panose="02020603050405020304" pitchFamily="18" charset="0"/>
              </a:rPr>
              <a:t> 17-4, Magsaysay, Mati City, Davao Or.</a:t>
            </a:r>
            <a:endParaRPr lang="en-PH" sz="2400" b="1" kern="100" dirty="0">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effectLst/>
                <a:latin typeface="+mj-lt"/>
                <a:ea typeface="Calibri" panose="020F0502020204030204" pitchFamily="34" charset="0"/>
                <a:cs typeface="Times New Roman" panose="02020603050405020304" pitchFamily="18" charset="0"/>
              </a:rPr>
              <a:t>Course</a:t>
            </a:r>
            <a:r>
              <a:rPr lang="en-PH" sz="2400" b="1" kern="100" dirty="0">
                <a:latin typeface="+mj-lt"/>
                <a:ea typeface="Calibri" panose="020F0502020204030204" pitchFamily="34" charset="0"/>
                <a:cs typeface="Times New Roman" panose="02020603050405020304" pitchFamily="18" charset="0"/>
              </a:rPr>
              <a:t>/Yr/Sec</a:t>
            </a:r>
            <a:r>
              <a:rPr lang="en-PH" sz="2400" b="1" kern="100" dirty="0">
                <a:effectLst/>
                <a:latin typeface="+mj-lt"/>
                <a:ea typeface="Calibri" panose="020F0502020204030204" pitchFamily="34" charset="0"/>
                <a:cs typeface="Times New Roman" panose="02020603050405020304" pitchFamily="18" charset="0"/>
              </a:rPr>
              <a:t>: </a:t>
            </a:r>
            <a:r>
              <a:rPr lang="en-PH" sz="2400" kern="100" dirty="0">
                <a:solidFill>
                  <a:schemeClr val="tx1"/>
                </a:solidFill>
                <a:latin typeface="+mj-lt"/>
                <a:ea typeface="Calibri" panose="020F0502020204030204" pitchFamily="34" charset="0"/>
                <a:cs typeface="Times New Roman" panose="02020603050405020304" pitchFamily="18" charset="0"/>
              </a:rPr>
              <a:t>BSIT4-C</a:t>
            </a:r>
            <a:endParaRPr lang="en-PH" sz="2400" kern="100" dirty="0">
              <a:solidFill>
                <a:srgbClr val="FF0000"/>
              </a:solidFill>
              <a:effectLst/>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solidFill>
                  <a:schemeClr val="tx1"/>
                </a:solidFill>
                <a:effectLst/>
                <a:latin typeface="+mj-lt"/>
                <a:ea typeface="Calibri" panose="020F0502020204030204" pitchFamily="34" charset="0"/>
                <a:cs typeface="Times New Roman" panose="02020603050405020304" pitchFamily="18" charset="0"/>
              </a:rPr>
              <a:t>In-campus HTE: </a:t>
            </a:r>
            <a:r>
              <a:rPr lang="en-PH" sz="2400" kern="100" dirty="0" err="1">
                <a:solidFill>
                  <a:schemeClr val="tx1"/>
                </a:solidFill>
                <a:effectLst/>
                <a:latin typeface="+mj-lt"/>
                <a:ea typeface="Calibri" panose="020F0502020204030204" pitchFamily="34" charset="0"/>
                <a:cs typeface="Times New Roman" panose="02020603050405020304" pitchFamily="18" charset="0"/>
              </a:rPr>
              <a:t>DOrSU</a:t>
            </a:r>
            <a:r>
              <a:rPr lang="en-PH" sz="2400" kern="100" dirty="0">
                <a:solidFill>
                  <a:schemeClr val="tx1"/>
                </a:solidFill>
                <a:latin typeface="+mj-lt"/>
                <a:ea typeface="Calibri" panose="020F0502020204030204" pitchFamily="34" charset="0"/>
                <a:cs typeface="Times New Roman" panose="02020603050405020304" pitchFamily="18" charset="0"/>
              </a:rPr>
              <a:t>-DICT Office</a:t>
            </a:r>
            <a:endParaRPr lang="en-PH" sz="2400" b="1" kern="100" dirty="0">
              <a:solidFill>
                <a:schemeClr val="tx1"/>
              </a:solidFill>
              <a:effectLst/>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solidFill>
                  <a:schemeClr val="tx1"/>
                </a:solidFill>
                <a:latin typeface="+mj-lt"/>
                <a:ea typeface="Calibri" panose="020F0502020204030204" pitchFamily="34" charset="0"/>
                <a:cs typeface="Times New Roman" panose="02020603050405020304" pitchFamily="18" charset="0"/>
              </a:rPr>
              <a:t>Duration: </a:t>
            </a:r>
            <a:r>
              <a:rPr lang="en-PH" sz="2400" kern="100" dirty="0">
                <a:solidFill>
                  <a:schemeClr val="tx1"/>
                </a:solidFill>
                <a:latin typeface="+mj-lt"/>
                <a:ea typeface="Calibri" panose="020F0502020204030204" pitchFamily="34" charset="0"/>
                <a:cs typeface="Times New Roman" panose="02020603050405020304" pitchFamily="18" charset="0"/>
              </a:rPr>
              <a:t>February 6 – March 3, 2025 (136 hrs.)</a:t>
            </a:r>
            <a:endParaRPr lang="en-PH" sz="2400" kern="100" dirty="0">
              <a:solidFill>
                <a:srgbClr val="FF0000"/>
              </a:solidFill>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solidFill>
                  <a:schemeClr val="tx1"/>
                </a:solidFill>
                <a:effectLst/>
                <a:latin typeface="+mj-lt"/>
                <a:ea typeface="Calibri" panose="020F0502020204030204" pitchFamily="34" charset="0"/>
                <a:cs typeface="Times New Roman" panose="02020603050405020304" pitchFamily="18" charset="0"/>
              </a:rPr>
              <a:t>Off-campus HTE</a:t>
            </a:r>
            <a:r>
              <a:rPr lang="en-PH" sz="2400" b="1" kern="100" dirty="0">
                <a:solidFill>
                  <a:schemeClr val="tx1"/>
                </a:solidFill>
                <a:latin typeface="+mj-lt"/>
                <a:ea typeface="Calibri" panose="020F0502020204030204" pitchFamily="34" charset="0"/>
                <a:cs typeface="Times New Roman" panose="02020603050405020304" pitchFamily="18" charset="0"/>
              </a:rPr>
              <a:t>: </a:t>
            </a:r>
            <a:r>
              <a:rPr lang="en-PH" sz="2400" kern="100" dirty="0" err="1">
                <a:solidFill>
                  <a:schemeClr val="tx1"/>
                </a:solidFill>
                <a:latin typeface="+mj-lt"/>
                <a:ea typeface="Calibri" panose="020F0502020204030204" pitchFamily="34" charset="0"/>
                <a:cs typeface="Times New Roman" panose="02020603050405020304" pitchFamily="18" charset="0"/>
              </a:rPr>
              <a:t>DOrSU</a:t>
            </a:r>
            <a:r>
              <a:rPr lang="en-PH" sz="2400" kern="100" dirty="0">
                <a:solidFill>
                  <a:schemeClr val="tx1"/>
                </a:solidFill>
                <a:latin typeface="+mj-lt"/>
                <a:ea typeface="Calibri" panose="020F0502020204030204" pitchFamily="34" charset="0"/>
                <a:cs typeface="Times New Roman" panose="02020603050405020304" pitchFamily="18" charset="0"/>
              </a:rPr>
              <a:t>-DICT Office</a:t>
            </a:r>
            <a:endParaRPr lang="en-PH" sz="2400" b="1" kern="100" dirty="0">
              <a:solidFill>
                <a:schemeClr val="tx1"/>
              </a:solidFill>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solidFill>
                  <a:schemeClr val="tx1"/>
                </a:solidFill>
                <a:latin typeface="+mj-lt"/>
                <a:ea typeface="Calibri" panose="020F0502020204030204" pitchFamily="34" charset="0"/>
                <a:cs typeface="Times New Roman" panose="02020603050405020304" pitchFamily="18" charset="0"/>
              </a:rPr>
              <a:t>Duration: </a:t>
            </a:r>
            <a:r>
              <a:rPr lang="en-PH" sz="2400" kern="100" dirty="0">
                <a:solidFill>
                  <a:schemeClr val="tx1"/>
                </a:solidFill>
                <a:latin typeface="+mj-lt"/>
                <a:ea typeface="Calibri" panose="020F0502020204030204" pitchFamily="34" charset="0"/>
                <a:cs typeface="Times New Roman" panose="02020603050405020304" pitchFamily="18" charset="0"/>
              </a:rPr>
              <a:t>March 17 – May 20, 2025 (350 hrs.)</a:t>
            </a:r>
            <a:endParaRPr lang="en-PH" sz="2400" kern="100" dirty="0">
              <a:solidFill>
                <a:srgbClr val="FF0000"/>
              </a:solidFill>
              <a:latin typeface="+mj-lt"/>
              <a:ea typeface="Calibri" panose="020F0502020204030204" pitchFamily="34" charset="0"/>
              <a:cs typeface="Times New Roman" panose="02020603050405020304" pitchFamily="18" charset="0"/>
            </a:endParaRPr>
          </a:p>
        </p:txBody>
      </p:sp>
      <p:pic>
        <p:nvPicPr>
          <p:cNvPr id="109" name="Google Shape;109;g2c4a3be41f8_0_0">
            <a:extLst>
              <a:ext uri="{FF2B5EF4-FFF2-40B4-BE49-F238E27FC236}">
                <a16:creationId xmlns:a16="http://schemas.microsoft.com/office/drawing/2014/main" id="{ABAC2528-7B7C-BE19-BF88-79ADEE8C7A96}"/>
              </a:ext>
            </a:extLst>
          </p:cNvPr>
          <p:cNvPicPr preferRelativeResize="0"/>
          <p:nvPr/>
        </p:nvPicPr>
        <p:blipFill rotWithShape="1">
          <a:blip r:embed="rId4">
            <a:alphaModFix/>
          </a:blip>
          <a:srcRect/>
          <a:stretch/>
        </p:blipFill>
        <p:spPr>
          <a:xfrm>
            <a:off x="178116" y="6332219"/>
            <a:ext cx="416244" cy="416244"/>
          </a:xfrm>
          <a:prstGeom prst="rect">
            <a:avLst/>
          </a:prstGeom>
          <a:noFill/>
          <a:ln>
            <a:noFill/>
          </a:ln>
        </p:spPr>
      </p:pic>
      <p:sp>
        <p:nvSpPr>
          <p:cNvPr id="3" name="Title 2">
            <a:extLst>
              <a:ext uri="{FF2B5EF4-FFF2-40B4-BE49-F238E27FC236}">
                <a16:creationId xmlns:a16="http://schemas.microsoft.com/office/drawing/2014/main" id="{1C7E608D-A4C3-9442-919C-B08D65C4E674}"/>
              </a:ext>
            </a:extLst>
          </p:cNvPr>
          <p:cNvSpPr>
            <a:spLocks noGrp="1"/>
          </p:cNvSpPr>
          <p:nvPr>
            <p:ph type="title"/>
          </p:nvPr>
        </p:nvSpPr>
        <p:spPr/>
        <p:txBody>
          <a:bodyPr/>
          <a:lstStyle/>
          <a:p>
            <a:pPr algn="ctr"/>
            <a:r>
              <a:rPr lang="en-PH" b="1" dirty="0"/>
              <a:t>Introduction </a:t>
            </a:r>
            <a:r>
              <a:rPr lang="en-PH" i="1" dirty="0">
                <a:solidFill>
                  <a:srgbClr val="FF0000"/>
                </a:solidFill>
              </a:rPr>
              <a:t>(per student, alphabetical)</a:t>
            </a:r>
          </a:p>
        </p:txBody>
      </p:sp>
      <p:pic>
        <p:nvPicPr>
          <p:cNvPr id="4" name="Picture 3">
            <a:extLst>
              <a:ext uri="{FF2B5EF4-FFF2-40B4-BE49-F238E27FC236}">
                <a16:creationId xmlns:a16="http://schemas.microsoft.com/office/drawing/2014/main" id="{96786F39-1FCC-ACBF-4057-931D8FE9CF5B}"/>
              </a:ext>
            </a:extLst>
          </p:cNvPr>
          <p:cNvPicPr>
            <a:picLocks noChangeAspect="1"/>
          </p:cNvPicPr>
          <p:nvPr/>
        </p:nvPicPr>
        <p:blipFill>
          <a:blip r:embed="rId5"/>
          <a:stretch>
            <a:fillRect/>
          </a:stretch>
        </p:blipFill>
        <p:spPr>
          <a:xfrm>
            <a:off x="386238" y="1858328"/>
            <a:ext cx="3748315" cy="3748315"/>
          </a:xfrm>
          <a:prstGeom prst="rect">
            <a:avLst/>
          </a:prstGeom>
        </p:spPr>
      </p:pic>
    </p:spTree>
    <p:extLst>
      <p:ext uri="{BB962C8B-B14F-4D97-AF65-F5344CB8AC3E}">
        <p14:creationId xmlns:p14="http://schemas.microsoft.com/office/powerpoint/2010/main" val="10336578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71D1DB86-05AC-8B86-90D8-612788CD439F}"/>
            </a:ext>
          </a:extLst>
        </p:cNvPr>
        <p:cNvGrpSpPr/>
        <p:nvPr/>
      </p:nvGrpSpPr>
      <p:grpSpPr>
        <a:xfrm>
          <a:off x="0" y="0"/>
          <a:ext cx="0" cy="0"/>
          <a:chOff x="0" y="0"/>
          <a:chExt cx="0" cy="0"/>
        </a:xfrm>
      </p:grpSpPr>
      <p:pic>
        <p:nvPicPr>
          <p:cNvPr id="106" name="Google Shape;106;g2c4a3be41f8_0_0">
            <a:extLst>
              <a:ext uri="{FF2B5EF4-FFF2-40B4-BE49-F238E27FC236}">
                <a16:creationId xmlns:a16="http://schemas.microsoft.com/office/drawing/2014/main" id="{7550717B-82C1-EC5E-3D2F-3996D343EFE2}"/>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08" name="Google Shape;108;g2c4a3be41f8_0_0">
            <a:extLst>
              <a:ext uri="{FF2B5EF4-FFF2-40B4-BE49-F238E27FC236}">
                <a16:creationId xmlns:a16="http://schemas.microsoft.com/office/drawing/2014/main" id="{3F1C6044-DF1A-081D-E629-A7A414549172}"/>
              </a:ext>
            </a:extLst>
          </p:cNvPr>
          <p:cNvSpPr txBox="1">
            <a:spLocks noGrp="1"/>
          </p:cNvSpPr>
          <p:nvPr>
            <p:ph type="body" idx="1"/>
          </p:nvPr>
        </p:nvSpPr>
        <p:spPr>
          <a:xfrm>
            <a:off x="3907117" y="1812887"/>
            <a:ext cx="7898645" cy="3506787"/>
          </a:xfrm>
          <a:prstGeom prst="rect">
            <a:avLst/>
          </a:prstGeom>
          <a:noFill/>
          <a:ln>
            <a:noFill/>
          </a:ln>
        </p:spPr>
        <p:txBody>
          <a:bodyPr spcFirstLastPara="1" wrap="square" lIns="91425" tIns="45700" rIns="91425" bIns="45700" anchor="t" anchorCtr="0">
            <a:noAutofit/>
          </a:bodyPr>
          <a:lstStyle/>
          <a:p>
            <a:pPr marL="0" indent="0" algn="just">
              <a:lnSpc>
                <a:spcPct val="107000"/>
              </a:lnSpc>
              <a:spcBef>
                <a:spcPts val="0"/>
              </a:spcBef>
              <a:spcAft>
                <a:spcPts val="600"/>
              </a:spcAft>
              <a:buNone/>
            </a:pPr>
            <a:r>
              <a:rPr lang="en-PH" sz="2400" b="1" kern="100" dirty="0">
                <a:effectLst/>
                <a:latin typeface="+mj-lt"/>
                <a:ea typeface="Calibri" panose="020F0502020204030204" pitchFamily="34" charset="0"/>
                <a:cs typeface="Times New Roman" panose="02020603050405020304" pitchFamily="18" charset="0"/>
              </a:rPr>
              <a:t>Name:</a:t>
            </a:r>
            <a:r>
              <a:rPr lang="en-PH" sz="2400" kern="100" dirty="0">
                <a:effectLst/>
                <a:latin typeface="+mj-lt"/>
                <a:ea typeface="Calibri" panose="020F0502020204030204" pitchFamily="34" charset="0"/>
                <a:cs typeface="Times New Roman" panose="02020603050405020304" pitchFamily="18" charset="0"/>
              </a:rPr>
              <a:t> Ronel L. Venturina</a:t>
            </a:r>
          </a:p>
          <a:p>
            <a:pPr marL="0" indent="0" algn="just">
              <a:lnSpc>
                <a:spcPct val="107000"/>
              </a:lnSpc>
              <a:spcBef>
                <a:spcPts val="0"/>
              </a:spcBef>
              <a:spcAft>
                <a:spcPts val="600"/>
              </a:spcAft>
              <a:buNone/>
            </a:pPr>
            <a:r>
              <a:rPr lang="en-PH" sz="2400" b="1" kern="100" dirty="0">
                <a:latin typeface="+mj-lt"/>
                <a:ea typeface="Calibri" panose="020F0502020204030204" pitchFamily="34" charset="0"/>
                <a:cs typeface="Times New Roman" panose="02020603050405020304" pitchFamily="18" charset="0"/>
              </a:rPr>
              <a:t>Address: </a:t>
            </a:r>
            <a:r>
              <a:rPr lang="en-PH" sz="2400" kern="100" dirty="0">
                <a:latin typeface="+mj-lt"/>
                <a:ea typeface="Calibri" panose="020F0502020204030204" pitchFamily="34" charset="0"/>
                <a:cs typeface="Times New Roman" panose="02020603050405020304" pitchFamily="18" charset="0"/>
              </a:rPr>
              <a:t>Conchita Ong Subdivision, Mati City. </a:t>
            </a:r>
            <a:r>
              <a:rPr lang="en-PH" sz="2400" kern="100" dirty="0" err="1">
                <a:latin typeface="+mj-lt"/>
                <a:ea typeface="Calibri" panose="020F0502020204030204" pitchFamily="34" charset="0"/>
                <a:cs typeface="Times New Roman" panose="02020603050405020304" pitchFamily="18" charset="0"/>
              </a:rPr>
              <a:t>Dvo</a:t>
            </a:r>
            <a:r>
              <a:rPr lang="en-PH" sz="2400" kern="100" dirty="0">
                <a:latin typeface="+mj-lt"/>
                <a:ea typeface="Calibri" panose="020F0502020204030204" pitchFamily="34" charset="0"/>
                <a:cs typeface="Times New Roman" panose="02020603050405020304" pitchFamily="18" charset="0"/>
              </a:rPr>
              <a:t>. Or.</a:t>
            </a:r>
            <a:endParaRPr lang="en-PH" sz="2400" b="1" kern="100" dirty="0">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effectLst/>
                <a:latin typeface="+mj-lt"/>
                <a:ea typeface="Calibri" panose="020F0502020204030204" pitchFamily="34" charset="0"/>
                <a:cs typeface="Times New Roman" panose="02020603050405020304" pitchFamily="18" charset="0"/>
              </a:rPr>
              <a:t>Course</a:t>
            </a:r>
            <a:r>
              <a:rPr lang="en-PH" sz="2400" b="1" kern="100" dirty="0">
                <a:latin typeface="+mj-lt"/>
                <a:ea typeface="Calibri" panose="020F0502020204030204" pitchFamily="34" charset="0"/>
                <a:cs typeface="Times New Roman" panose="02020603050405020304" pitchFamily="18" charset="0"/>
              </a:rPr>
              <a:t>/Yr/Sec</a:t>
            </a:r>
            <a:r>
              <a:rPr lang="en-PH" sz="2400" b="1" kern="100" dirty="0">
                <a:effectLst/>
                <a:latin typeface="+mj-lt"/>
                <a:ea typeface="Calibri" panose="020F0502020204030204" pitchFamily="34" charset="0"/>
                <a:cs typeface="Times New Roman" panose="02020603050405020304" pitchFamily="18" charset="0"/>
              </a:rPr>
              <a:t>: </a:t>
            </a:r>
            <a:r>
              <a:rPr lang="en-PH" sz="2400" kern="100" dirty="0">
                <a:solidFill>
                  <a:schemeClr val="tx1"/>
                </a:solidFill>
                <a:latin typeface="+mj-lt"/>
                <a:ea typeface="Calibri" panose="020F0502020204030204" pitchFamily="34" charset="0"/>
                <a:cs typeface="Times New Roman" panose="02020603050405020304" pitchFamily="18" charset="0"/>
              </a:rPr>
              <a:t>BSIT4-C</a:t>
            </a:r>
            <a:endParaRPr lang="en-PH" sz="2400" kern="100" dirty="0">
              <a:solidFill>
                <a:srgbClr val="FF0000"/>
              </a:solidFill>
              <a:effectLst/>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solidFill>
                  <a:schemeClr val="tx1"/>
                </a:solidFill>
                <a:effectLst/>
                <a:latin typeface="+mj-lt"/>
                <a:ea typeface="Calibri" panose="020F0502020204030204" pitchFamily="34" charset="0"/>
                <a:cs typeface="Times New Roman" panose="02020603050405020304" pitchFamily="18" charset="0"/>
              </a:rPr>
              <a:t>In-campus HTE: </a:t>
            </a:r>
            <a:r>
              <a:rPr lang="en-PH" sz="2400" kern="100" dirty="0">
                <a:solidFill>
                  <a:schemeClr val="tx1"/>
                </a:solidFill>
                <a:effectLst/>
                <a:latin typeface="+mj-lt"/>
                <a:ea typeface="Calibri" panose="020F0502020204030204" pitchFamily="34" charset="0"/>
                <a:cs typeface="Times New Roman" panose="02020603050405020304" pitchFamily="18" charset="0"/>
              </a:rPr>
              <a:t>FTED DEAN</a:t>
            </a:r>
            <a:r>
              <a:rPr lang="en-PH" sz="2400" kern="100" dirty="0">
                <a:solidFill>
                  <a:schemeClr val="tx1"/>
                </a:solidFill>
                <a:latin typeface="+mj-lt"/>
                <a:ea typeface="Calibri" panose="020F0502020204030204" pitchFamily="34" charset="0"/>
                <a:cs typeface="Times New Roman" panose="02020603050405020304" pitchFamily="18" charset="0"/>
              </a:rPr>
              <a:t> Office</a:t>
            </a:r>
            <a:endParaRPr lang="en-PH" sz="2400" b="1" kern="100" dirty="0">
              <a:solidFill>
                <a:schemeClr val="tx1"/>
              </a:solidFill>
              <a:effectLst/>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solidFill>
                  <a:schemeClr val="tx1"/>
                </a:solidFill>
                <a:latin typeface="+mj-lt"/>
                <a:ea typeface="Calibri" panose="020F0502020204030204" pitchFamily="34" charset="0"/>
                <a:cs typeface="Times New Roman" panose="02020603050405020304" pitchFamily="18" charset="0"/>
              </a:rPr>
              <a:t>Duration: </a:t>
            </a:r>
            <a:r>
              <a:rPr lang="en-PH" sz="2400" kern="100" dirty="0">
                <a:solidFill>
                  <a:schemeClr val="tx1"/>
                </a:solidFill>
                <a:latin typeface="+mj-lt"/>
                <a:ea typeface="Calibri" panose="020F0502020204030204" pitchFamily="34" charset="0"/>
                <a:cs typeface="Times New Roman" panose="02020603050405020304" pitchFamily="18" charset="0"/>
              </a:rPr>
              <a:t>February 6 – March 5, 2025 (136 hrs.)</a:t>
            </a:r>
            <a:endParaRPr lang="en-PH" sz="2400" kern="100" dirty="0">
              <a:solidFill>
                <a:srgbClr val="FF0000"/>
              </a:solidFill>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solidFill>
                  <a:schemeClr val="tx1"/>
                </a:solidFill>
                <a:effectLst/>
                <a:latin typeface="+mj-lt"/>
                <a:ea typeface="Calibri" panose="020F0502020204030204" pitchFamily="34" charset="0"/>
                <a:cs typeface="Times New Roman" panose="02020603050405020304" pitchFamily="18" charset="0"/>
              </a:rPr>
              <a:t>Off-campus HTE</a:t>
            </a:r>
            <a:r>
              <a:rPr lang="en-PH" sz="2400" b="1" kern="100" dirty="0">
                <a:solidFill>
                  <a:schemeClr val="tx1"/>
                </a:solidFill>
                <a:latin typeface="+mj-lt"/>
                <a:ea typeface="Calibri" panose="020F0502020204030204" pitchFamily="34" charset="0"/>
                <a:cs typeface="Times New Roman" panose="02020603050405020304" pitchFamily="18" charset="0"/>
              </a:rPr>
              <a:t>: </a:t>
            </a:r>
            <a:r>
              <a:rPr lang="en-PH" sz="2400" kern="100" dirty="0" err="1">
                <a:solidFill>
                  <a:schemeClr val="tx1"/>
                </a:solidFill>
                <a:latin typeface="+mj-lt"/>
                <a:ea typeface="Calibri" panose="020F0502020204030204" pitchFamily="34" charset="0"/>
                <a:cs typeface="Times New Roman" panose="02020603050405020304" pitchFamily="18" charset="0"/>
              </a:rPr>
              <a:t>DOrSU</a:t>
            </a:r>
            <a:r>
              <a:rPr lang="en-PH" sz="2400" kern="100" dirty="0">
                <a:solidFill>
                  <a:schemeClr val="tx1"/>
                </a:solidFill>
                <a:latin typeface="+mj-lt"/>
                <a:ea typeface="Calibri" panose="020F0502020204030204" pitchFamily="34" charset="0"/>
                <a:cs typeface="Times New Roman" panose="02020603050405020304" pitchFamily="18" charset="0"/>
              </a:rPr>
              <a:t>-DICT Office</a:t>
            </a:r>
            <a:endParaRPr lang="en-PH" sz="2400" b="1" kern="100" dirty="0">
              <a:solidFill>
                <a:schemeClr val="tx1"/>
              </a:solidFill>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solidFill>
                  <a:schemeClr val="tx1"/>
                </a:solidFill>
                <a:latin typeface="+mj-lt"/>
                <a:ea typeface="Calibri" panose="020F0502020204030204" pitchFamily="34" charset="0"/>
                <a:cs typeface="Times New Roman" panose="02020603050405020304" pitchFamily="18" charset="0"/>
              </a:rPr>
              <a:t>Duration: </a:t>
            </a:r>
            <a:r>
              <a:rPr lang="en-PH" sz="2400" kern="100" dirty="0">
                <a:solidFill>
                  <a:schemeClr val="tx1"/>
                </a:solidFill>
                <a:latin typeface="+mj-lt"/>
                <a:ea typeface="Calibri" panose="020F0502020204030204" pitchFamily="34" charset="0"/>
                <a:cs typeface="Times New Roman" panose="02020603050405020304" pitchFamily="18" charset="0"/>
              </a:rPr>
              <a:t>March 17 – May 26, 2025 (350 hrs.)</a:t>
            </a:r>
            <a:endParaRPr lang="en-PH" sz="2400" kern="100" dirty="0">
              <a:solidFill>
                <a:srgbClr val="FF0000"/>
              </a:solidFill>
              <a:latin typeface="+mj-lt"/>
              <a:ea typeface="Calibri" panose="020F0502020204030204" pitchFamily="34" charset="0"/>
              <a:cs typeface="Times New Roman" panose="02020603050405020304" pitchFamily="18" charset="0"/>
            </a:endParaRPr>
          </a:p>
        </p:txBody>
      </p:sp>
      <p:pic>
        <p:nvPicPr>
          <p:cNvPr id="109" name="Google Shape;109;g2c4a3be41f8_0_0">
            <a:extLst>
              <a:ext uri="{FF2B5EF4-FFF2-40B4-BE49-F238E27FC236}">
                <a16:creationId xmlns:a16="http://schemas.microsoft.com/office/drawing/2014/main" id="{083442EE-35BD-5FA8-B9AD-0487A1EF7617}"/>
              </a:ext>
            </a:extLst>
          </p:cNvPr>
          <p:cNvPicPr preferRelativeResize="0"/>
          <p:nvPr/>
        </p:nvPicPr>
        <p:blipFill rotWithShape="1">
          <a:blip r:embed="rId4">
            <a:alphaModFix/>
          </a:blip>
          <a:srcRect/>
          <a:stretch/>
        </p:blipFill>
        <p:spPr>
          <a:xfrm>
            <a:off x="178116" y="6332219"/>
            <a:ext cx="416244" cy="416244"/>
          </a:xfrm>
          <a:prstGeom prst="rect">
            <a:avLst/>
          </a:prstGeom>
          <a:noFill/>
          <a:ln>
            <a:noFill/>
          </a:ln>
        </p:spPr>
      </p:pic>
      <p:sp>
        <p:nvSpPr>
          <p:cNvPr id="3" name="Title 2">
            <a:extLst>
              <a:ext uri="{FF2B5EF4-FFF2-40B4-BE49-F238E27FC236}">
                <a16:creationId xmlns:a16="http://schemas.microsoft.com/office/drawing/2014/main" id="{A3A8C4D8-3312-DFC6-EB6A-088A888B507D}"/>
              </a:ext>
            </a:extLst>
          </p:cNvPr>
          <p:cNvSpPr>
            <a:spLocks noGrp="1"/>
          </p:cNvSpPr>
          <p:nvPr>
            <p:ph type="title"/>
          </p:nvPr>
        </p:nvSpPr>
        <p:spPr/>
        <p:txBody>
          <a:bodyPr/>
          <a:lstStyle/>
          <a:p>
            <a:pPr algn="ctr"/>
            <a:r>
              <a:rPr lang="en-PH" b="1" dirty="0"/>
              <a:t>Introduction </a:t>
            </a:r>
            <a:r>
              <a:rPr lang="en-PH" i="1" dirty="0">
                <a:solidFill>
                  <a:srgbClr val="FF0000"/>
                </a:solidFill>
              </a:rPr>
              <a:t>(per student, alphabetical)</a:t>
            </a:r>
          </a:p>
        </p:txBody>
      </p:sp>
      <p:pic>
        <p:nvPicPr>
          <p:cNvPr id="4" name="Picture 3">
            <a:extLst>
              <a:ext uri="{FF2B5EF4-FFF2-40B4-BE49-F238E27FC236}">
                <a16:creationId xmlns:a16="http://schemas.microsoft.com/office/drawing/2014/main" id="{D473EF8F-2519-4A9C-D9AD-E07E1A2A687B}"/>
              </a:ext>
            </a:extLst>
          </p:cNvPr>
          <p:cNvPicPr>
            <a:picLocks noChangeAspect="1"/>
          </p:cNvPicPr>
          <p:nvPr/>
        </p:nvPicPr>
        <p:blipFill>
          <a:blip r:embed="rId5"/>
          <a:srcRect t="25015" r="7761"/>
          <a:stretch/>
        </p:blipFill>
        <p:spPr>
          <a:xfrm>
            <a:off x="386238" y="1690688"/>
            <a:ext cx="3462706" cy="3751185"/>
          </a:xfrm>
          <a:prstGeom prst="rect">
            <a:avLst/>
          </a:prstGeom>
        </p:spPr>
      </p:pic>
    </p:spTree>
    <p:extLst>
      <p:ext uri="{BB962C8B-B14F-4D97-AF65-F5344CB8AC3E}">
        <p14:creationId xmlns:p14="http://schemas.microsoft.com/office/powerpoint/2010/main" val="992049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9DDE6E18-E7FA-10E0-A70D-B01C23A175ED}"/>
            </a:ext>
          </a:extLst>
        </p:cNvPr>
        <p:cNvGrpSpPr/>
        <p:nvPr/>
      </p:nvGrpSpPr>
      <p:grpSpPr>
        <a:xfrm>
          <a:off x="0" y="0"/>
          <a:ext cx="0" cy="0"/>
          <a:chOff x="0" y="0"/>
          <a:chExt cx="0" cy="0"/>
        </a:xfrm>
      </p:grpSpPr>
      <p:pic>
        <p:nvPicPr>
          <p:cNvPr id="106" name="Google Shape;106;g2c4a3be41f8_0_0">
            <a:extLst>
              <a:ext uri="{FF2B5EF4-FFF2-40B4-BE49-F238E27FC236}">
                <a16:creationId xmlns:a16="http://schemas.microsoft.com/office/drawing/2014/main" id="{CDE9EC0B-6F12-51ED-FA79-5673C277BFF1}"/>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08" name="Google Shape;108;g2c4a3be41f8_0_0">
            <a:extLst>
              <a:ext uri="{FF2B5EF4-FFF2-40B4-BE49-F238E27FC236}">
                <a16:creationId xmlns:a16="http://schemas.microsoft.com/office/drawing/2014/main" id="{596DB099-A529-6933-697A-E40B9B819B3C}"/>
              </a:ext>
            </a:extLst>
          </p:cNvPr>
          <p:cNvSpPr txBox="1">
            <a:spLocks noGrp="1"/>
          </p:cNvSpPr>
          <p:nvPr>
            <p:ph type="body" idx="1"/>
          </p:nvPr>
        </p:nvSpPr>
        <p:spPr>
          <a:xfrm>
            <a:off x="4198620" y="1858328"/>
            <a:ext cx="7391399" cy="3520440"/>
          </a:xfrm>
          <a:prstGeom prst="rect">
            <a:avLst/>
          </a:prstGeom>
          <a:noFill/>
          <a:ln>
            <a:noFill/>
          </a:ln>
        </p:spPr>
        <p:txBody>
          <a:bodyPr spcFirstLastPara="1" wrap="square" lIns="91425" tIns="45700" rIns="91425" bIns="45700" anchor="t" anchorCtr="0">
            <a:noAutofit/>
          </a:bodyPr>
          <a:lstStyle/>
          <a:p>
            <a:pPr marL="0" indent="0" algn="just">
              <a:lnSpc>
                <a:spcPct val="107000"/>
              </a:lnSpc>
              <a:spcBef>
                <a:spcPts val="0"/>
              </a:spcBef>
              <a:spcAft>
                <a:spcPts val="600"/>
              </a:spcAft>
              <a:buNone/>
            </a:pPr>
            <a:r>
              <a:rPr lang="en-PH" sz="2400" b="1" kern="100" dirty="0">
                <a:effectLst/>
                <a:latin typeface="+mj-lt"/>
                <a:ea typeface="Calibri" panose="020F0502020204030204" pitchFamily="34" charset="0"/>
                <a:cs typeface="Times New Roman" panose="02020603050405020304" pitchFamily="18" charset="0"/>
              </a:rPr>
              <a:t>Name of the HTE: </a:t>
            </a:r>
            <a:r>
              <a:rPr lang="en-PH" sz="2400" kern="100" dirty="0" err="1">
                <a:latin typeface="+mj-lt"/>
                <a:ea typeface="Calibri" panose="020F0502020204030204" pitchFamily="34" charset="0"/>
                <a:cs typeface="Times New Roman" panose="02020603050405020304" pitchFamily="18" charset="0"/>
              </a:rPr>
              <a:t>DOrSU</a:t>
            </a:r>
            <a:r>
              <a:rPr lang="en-PH" sz="2400" kern="100" dirty="0">
                <a:latin typeface="+mj-lt"/>
                <a:ea typeface="Calibri" panose="020F0502020204030204" pitchFamily="34" charset="0"/>
                <a:cs typeface="Times New Roman" panose="02020603050405020304" pitchFamily="18" charset="0"/>
              </a:rPr>
              <a:t>-DICT Office</a:t>
            </a:r>
            <a:endParaRPr lang="en-PH" sz="2400" b="1" kern="100" dirty="0">
              <a:effectLst/>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solidFill>
                  <a:schemeClr val="tx1"/>
                </a:solidFill>
                <a:effectLst/>
                <a:latin typeface="+mj-lt"/>
                <a:ea typeface="Calibri" panose="020F0502020204030204" pitchFamily="34" charset="0"/>
                <a:cs typeface="Times New Roman" panose="02020603050405020304" pitchFamily="18" charset="0"/>
              </a:rPr>
              <a:t>Department Assigned To: </a:t>
            </a:r>
            <a:r>
              <a:rPr lang="en-PH" sz="2400" kern="100" dirty="0">
                <a:solidFill>
                  <a:schemeClr val="tx1"/>
                </a:solidFill>
                <a:effectLst/>
                <a:latin typeface="+mj-lt"/>
                <a:ea typeface="Calibri" panose="020F0502020204030204" pitchFamily="34" charset="0"/>
                <a:cs typeface="Times New Roman" panose="02020603050405020304" pitchFamily="18" charset="0"/>
              </a:rPr>
              <a:t>IT Department</a:t>
            </a:r>
            <a:endParaRPr lang="en-PH" sz="2400" b="1" kern="100" dirty="0">
              <a:effectLst/>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solidFill>
                  <a:schemeClr val="tx1"/>
                </a:solidFill>
                <a:effectLst/>
                <a:latin typeface="+mj-lt"/>
                <a:ea typeface="Calibri" panose="020F0502020204030204" pitchFamily="34" charset="0"/>
                <a:cs typeface="Times New Roman" panose="02020603050405020304" pitchFamily="18" charset="0"/>
              </a:rPr>
              <a:t>Name of Supervisor: </a:t>
            </a:r>
            <a:r>
              <a:rPr lang="en-PH" sz="2400" kern="100" dirty="0">
                <a:solidFill>
                  <a:schemeClr val="tx1"/>
                </a:solidFill>
                <a:effectLst/>
                <a:latin typeface="+mj-lt"/>
                <a:ea typeface="Calibri" panose="020F0502020204030204" pitchFamily="34" charset="0"/>
                <a:cs typeface="Times New Roman" panose="02020603050405020304" pitchFamily="18" charset="0"/>
              </a:rPr>
              <a:t>Arnel Leo L. </a:t>
            </a:r>
            <a:r>
              <a:rPr lang="en-PH" sz="2400" kern="100" dirty="0" err="1">
                <a:solidFill>
                  <a:schemeClr val="tx1"/>
                </a:solidFill>
                <a:effectLst/>
                <a:latin typeface="+mj-lt"/>
                <a:ea typeface="Calibri" panose="020F0502020204030204" pitchFamily="34" charset="0"/>
                <a:cs typeface="Times New Roman" panose="02020603050405020304" pitchFamily="18" charset="0"/>
              </a:rPr>
              <a:t>Aranquez</a:t>
            </a:r>
            <a:endParaRPr lang="en-PH" sz="2400" b="1" kern="100" dirty="0">
              <a:effectLst/>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latin typeface="+mj-lt"/>
                <a:ea typeface="Calibri" panose="020F0502020204030204" pitchFamily="34" charset="0"/>
                <a:cs typeface="Times New Roman" panose="02020603050405020304" pitchFamily="18" charset="0"/>
              </a:rPr>
              <a:t>Nature of Business: </a:t>
            </a:r>
            <a:r>
              <a:rPr lang="en-PH" sz="2400" kern="100" dirty="0">
                <a:latin typeface="+mj-lt"/>
                <a:ea typeface="Calibri" panose="020F0502020204030204" pitchFamily="34" charset="0"/>
                <a:cs typeface="Times New Roman" panose="02020603050405020304" pitchFamily="18" charset="0"/>
              </a:rPr>
              <a:t>IT Services</a:t>
            </a:r>
            <a:endParaRPr lang="en-PH" sz="2400" b="1" kern="100" dirty="0">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effectLst/>
                <a:latin typeface="+mj-lt"/>
                <a:ea typeface="Calibri" panose="020F0502020204030204" pitchFamily="34" charset="0"/>
                <a:cs typeface="Times New Roman" panose="02020603050405020304" pitchFamily="18" charset="0"/>
              </a:rPr>
              <a:t>Location: </a:t>
            </a:r>
            <a:r>
              <a:rPr lang="en-PH" sz="2400" kern="100" dirty="0">
                <a:latin typeface="+mj-lt"/>
                <a:ea typeface="Calibri" panose="020F0502020204030204" pitchFamily="34" charset="0"/>
                <a:cs typeface="Times New Roman" panose="02020603050405020304" pitchFamily="18" charset="0"/>
              </a:rPr>
              <a:t>Davao Oriental State University (</a:t>
            </a:r>
            <a:r>
              <a:rPr lang="en-PH" sz="2400" kern="100" dirty="0" err="1">
                <a:latin typeface="+mj-lt"/>
                <a:ea typeface="Calibri" panose="020F0502020204030204" pitchFamily="34" charset="0"/>
                <a:cs typeface="Times New Roman" panose="02020603050405020304" pitchFamily="18" charset="0"/>
              </a:rPr>
              <a:t>DOrSU</a:t>
            </a:r>
            <a:r>
              <a:rPr lang="en-PH" sz="2400" kern="100" dirty="0">
                <a:latin typeface="+mj-lt"/>
                <a:ea typeface="Calibri" panose="020F0502020204030204" pitchFamily="34" charset="0"/>
                <a:cs typeface="Times New Roman" panose="02020603050405020304" pitchFamily="18" charset="0"/>
              </a:rPr>
              <a:t>)</a:t>
            </a:r>
            <a:endParaRPr lang="en-PH" sz="2400" b="1" kern="100" dirty="0">
              <a:effectLst/>
              <a:latin typeface="+mj-lt"/>
              <a:ea typeface="Calibri" panose="020F0502020204030204" pitchFamily="34" charset="0"/>
              <a:cs typeface="Times New Roman" panose="02020603050405020304" pitchFamily="18" charset="0"/>
            </a:endParaRPr>
          </a:p>
        </p:txBody>
      </p:sp>
      <p:pic>
        <p:nvPicPr>
          <p:cNvPr id="109" name="Google Shape;109;g2c4a3be41f8_0_0">
            <a:extLst>
              <a:ext uri="{FF2B5EF4-FFF2-40B4-BE49-F238E27FC236}">
                <a16:creationId xmlns:a16="http://schemas.microsoft.com/office/drawing/2014/main" id="{1DD45852-981F-6228-188C-013AFC8B887E}"/>
              </a:ext>
            </a:extLst>
          </p:cNvPr>
          <p:cNvPicPr preferRelativeResize="0"/>
          <p:nvPr/>
        </p:nvPicPr>
        <p:blipFill rotWithShape="1">
          <a:blip r:embed="rId4">
            <a:alphaModFix/>
          </a:blip>
          <a:srcRect/>
          <a:stretch/>
        </p:blipFill>
        <p:spPr>
          <a:xfrm>
            <a:off x="178116" y="6332219"/>
            <a:ext cx="416244" cy="416244"/>
          </a:xfrm>
          <a:prstGeom prst="rect">
            <a:avLst/>
          </a:prstGeom>
          <a:noFill/>
          <a:ln>
            <a:noFill/>
          </a:ln>
        </p:spPr>
      </p:pic>
      <p:sp>
        <p:nvSpPr>
          <p:cNvPr id="3" name="Title 2">
            <a:extLst>
              <a:ext uri="{FF2B5EF4-FFF2-40B4-BE49-F238E27FC236}">
                <a16:creationId xmlns:a16="http://schemas.microsoft.com/office/drawing/2014/main" id="{D8A981E6-4EF6-94FD-6E19-175EF6BCC368}"/>
              </a:ext>
            </a:extLst>
          </p:cNvPr>
          <p:cNvSpPr>
            <a:spLocks noGrp="1"/>
          </p:cNvSpPr>
          <p:nvPr>
            <p:ph type="title"/>
          </p:nvPr>
        </p:nvSpPr>
        <p:spPr>
          <a:xfrm>
            <a:off x="838200" y="302897"/>
            <a:ext cx="10515600" cy="1038596"/>
          </a:xfrm>
        </p:spPr>
        <p:txBody>
          <a:bodyPr/>
          <a:lstStyle/>
          <a:p>
            <a:pPr algn="ctr"/>
            <a:r>
              <a:rPr lang="en-PH" b="1" dirty="0"/>
              <a:t>Company/HTE Profile </a:t>
            </a:r>
            <a:r>
              <a:rPr lang="en-PH" i="1" dirty="0">
                <a:solidFill>
                  <a:srgbClr val="FF0000"/>
                </a:solidFill>
              </a:rPr>
              <a:t>(off-campus only)</a:t>
            </a:r>
          </a:p>
        </p:txBody>
      </p:sp>
      <p:pic>
        <p:nvPicPr>
          <p:cNvPr id="5" name="Picture 4">
            <a:extLst>
              <a:ext uri="{FF2B5EF4-FFF2-40B4-BE49-F238E27FC236}">
                <a16:creationId xmlns:a16="http://schemas.microsoft.com/office/drawing/2014/main" id="{415003FA-843E-03E8-3000-51125A4525CE}"/>
              </a:ext>
            </a:extLst>
          </p:cNvPr>
          <p:cNvPicPr>
            <a:picLocks noChangeAspect="1"/>
          </p:cNvPicPr>
          <p:nvPr/>
        </p:nvPicPr>
        <p:blipFill>
          <a:blip r:embed="rId5"/>
          <a:stretch>
            <a:fillRect/>
          </a:stretch>
        </p:blipFill>
        <p:spPr>
          <a:xfrm>
            <a:off x="594360" y="1417692"/>
            <a:ext cx="3301284" cy="4401712"/>
          </a:xfrm>
          <a:prstGeom prst="rect">
            <a:avLst/>
          </a:prstGeom>
        </p:spPr>
      </p:pic>
    </p:spTree>
    <p:extLst>
      <p:ext uri="{BB962C8B-B14F-4D97-AF65-F5344CB8AC3E}">
        <p14:creationId xmlns:p14="http://schemas.microsoft.com/office/powerpoint/2010/main" val="3499363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77D9F513-D779-D3AD-B83C-0EB7E3F7F9C4}"/>
            </a:ext>
          </a:extLst>
        </p:cNvPr>
        <p:cNvGrpSpPr/>
        <p:nvPr/>
      </p:nvGrpSpPr>
      <p:grpSpPr>
        <a:xfrm>
          <a:off x="0" y="0"/>
          <a:ext cx="0" cy="0"/>
          <a:chOff x="0" y="0"/>
          <a:chExt cx="0" cy="0"/>
        </a:xfrm>
      </p:grpSpPr>
      <p:pic>
        <p:nvPicPr>
          <p:cNvPr id="106" name="Google Shape;106;g2c4a3be41f8_0_0">
            <a:extLst>
              <a:ext uri="{FF2B5EF4-FFF2-40B4-BE49-F238E27FC236}">
                <a16:creationId xmlns:a16="http://schemas.microsoft.com/office/drawing/2014/main" id="{97040DDC-B3AF-E300-6293-140F7EEC020D}"/>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08" name="Google Shape;108;g2c4a3be41f8_0_0">
            <a:extLst>
              <a:ext uri="{FF2B5EF4-FFF2-40B4-BE49-F238E27FC236}">
                <a16:creationId xmlns:a16="http://schemas.microsoft.com/office/drawing/2014/main" id="{BFE69E54-8534-0698-050B-D583009C7F2D}"/>
              </a:ext>
            </a:extLst>
          </p:cNvPr>
          <p:cNvSpPr txBox="1">
            <a:spLocks noGrp="1"/>
          </p:cNvSpPr>
          <p:nvPr>
            <p:ph type="body" idx="1"/>
          </p:nvPr>
        </p:nvSpPr>
        <p:spPr>
          <a:xfrm>
            <a:off x="838200" y="4858382"/>
            <a:ext cx="10515600" cy="1325562"/>
          </a:xfrm>
          <a:prstGeom prst="rect">
            <a:avLst/>
          </a:prstGeom>
          <a:noFill/>
          <a:ln>
            <a:noFill/>
          </a:ln>
        </p:spPr>
        <p:txBody>
          <a:bodyPr spcFirstLastPara="1" wrap="square" lIns="91425" tIns="45700" rIns="91425" bIns="45700" anchor="t" anchorCtr="0">
            <a:noAutofit/>
          </a:bodyPr>
          <a:lstStyle/>
          <a:p>
            <a:pPr marL="0" indent="0" algn="just">
              <a:lnSpc>
                <a:spcPct val="107000"/>
              </a:lnSpc>
              <a:spcBef>
                <a:spcPts val="0"/>
              </a:spcBef>
              <a:spcAft>
                <a:spcPts val="600"/>
              </a:spcAft>
              <a:buNone/>
            </a:pPr>
            <a:r>
              <a:rPr lang="en-PH" sz="2000" kern="100" dirty="0">
                <a:latin typeface="+mj-lt"/>
                <a:ea typeface="Calibri" panose="020F0502020204030204" pitchFamily="34" charset="0"/>
                <a:cs typeface="Times New Roman" panose="02020603050405020304" pitchFamily="18" charset="0"/>
              </a:rPr>
              <a:t>We encode</a:t>
            </a:r>
            <a:r>
              <a:rPr lang="en-PH" sz="2000" kern="100" dirty="0">
                <a:effectLst/>
                <a:latin typeface="+mj-lt"/>
                <a:ea typeface="Calibri" panose="020F0502020204030204" pitchFamily="34" charset="0"/>
                <a:cs typeface="Times New Roman" panose="02020603050405020304" pitchFamily="18" charset="0"/>
              </a:rPr>
              <a:t> the prospectuses of all the different courses of </a:t>
            </a:r>
            <a:r>
              <a:rPr lang="en-PH" sz="2000" kern="100" dirty="0" err="1">
                <a:effectLst/>
                <a:latin typeface="+mj-lt"/>
                <a:ea typeface="Calibri" panose="020F0502020204030204" pitchFamily="34" charset="0"/>
                <a:cs typeface="Times New Roman" panose="02020603050405020304" pitchFamily="18" charset="0"/>
              </a:rPr>
              <a:t>DOrSU</a:t>
            </a:r>
            <a:r>
              <a:rPr lang="en-PH" sz="2000" kern="100" dirty="0">
                <a:effectLst/>
                <a:latin typeface="+mj-lt"/>
                <a:ea typeface="Calibri" panose="020F0502020204030204" pitchFamily="34" charset="0"/>
                <a:cs typeface="Times New Roman" panose="02020603050405020304" pitchFamily="18" charset="0"/>
              </a:rPr>
              <a:t> (including extension campuses) and other details in the ISMS. We also </a:t>
            </a:r>
            <a:r>
              <a:rPr lang="en-PH" sz="2000" kern="100" dirty="0">
                <a:latin typeface="+mj-lt"/>
                <a:ea typeface="Calibri" panose="020F0502020204030204" pitchFamily="34" charset="0"/>
                <a:cs typeface="Times New Roman" panose="02020603050405020304" pitchFamily="18" charset="0"/>
              </a:rPr>
              <a:t>compute and encode the tuition fees of each courses.</a:t>
            </a:r>
            <a:endParaRPr lang="en-PH" sz="2000" kern="100" dirty="0">
              <a:effectLst/>
              <a:latin typeface="+mj-lt"/>
              <a:ea typeface="Calibri" panose="020F0502020204030204" pitchFamily="34" charset="0"/>
              <a:cs typeface="Times New Roman" panose="02020603050405020304" pitchFamily="18" charset="0"/>
            </a:endParaRPr>
          </a:p>
        </p:txBody>
      </p:sp>
      <p:pic>
        <p:nvPicPr>
          <p:cNvPr id="109" name="Google Shape;109;g2c4a3be41f8_0_0">
            <a:extLst>
              <a:ext uri="{FF2B5EF4-FFF2-40B4-BE49-F238E27FC236}">
                <a16:creationId xmlns:a16="http://schemas.microsoft.com/office/drawing/2014/main" id="{60B2EFA4-31AE-9C63-948B-3F51873EC3E4}"/>
              </a:ext>
            </a:extLst>
          </p:cNvPr>
          <p:cNvPicPr preferRelativeResize="0"/>
          <p:nvPr/>
        </p:nvPicPr>
        <p:blipFill rotWithShape="1">
          <a:blip r:embed="rId4">
            <a:alphaModFix/>
          </a:blip>
          <a:srcRect/>
          <a:stretch/>
        </p:blipFill>
        <p:spPr>
          <a:xfrm>
            <a:off x="178116" y="6332219"/>
            <a:ext cx="416244" cy="416244"/>
          </a:xfrm>
          <a:prstGeom prst="rect">
            <a:avLst/>
          </a:prstGeom>
          <a:noFill/>
          <a:ln>
            <a:noFill/>
          </a:ln>
        </p:spPr>
      </p:pic>
      <p:sp>
        <p:nvSpPr>
          <p:cNvPr id="3" name="Title 2">
            <a:extLst>
              <a:ext uri="{FF2B5EF4-FFF2-40B4-BE49-F238E27FC236}">
                <a16:creationId xmlns:a16="http://schemas.microsoft.com/office/drawing/2014/main" id="{AA17D8AA-33CD-E4F6-2D78-0CCFFC8E8C6C}"/>
              </a:ext>
            </a:extLst>
          </p:cNvPr>
          <p:cNvSpPr>
            <a:spLocks noGrp="1"/>
          </p:cNvSpPr>
          <p:nvPr>
            <p:ph type="title"/>
          </p:nvPr>
        </p:nvSpPr>
        <p:spPr>
          <a:xfrm>
            <a:off x="838200" y="236060"/>
            <a:ext cx="10515600" cy="1325563"/>
          </a:xfrm>
        </p:spPr>
        <p:txBody>
          <a:bodyPr/>
          <a:lstStyle/>
          <a:p>
            <a:pPr algn="ctr"/>
            <a:r>
              <a:rPr lang="en-PH" b="1" dirty="0"/>
              <a:t>OJT Outputs </a:t>
            </a:r>
            <a:r>
              <a:rPr lang="en-PH" i="1" dirty="0">
                <a:solidFill>
                  <a:srgbClr val="FF0000"/>
                </a:solidFill>
              </a:rPr>
              <a:t>(by group and individual)</a:t>
            </a:r>
          </a:p>
        </p:txBody>
      </p:sp>
      <p:pic>
        <p:nvPicPr>
          <p:cNvPr id="6" name="Picture 5">
            <a:extLst>
              <a:ext uri="{FF2B5EF4-FFF2-40B4-BE49-F238E27FC236}">
                <a16:creationId xmlns:a16="http://schemas.microsoft.com/office/drawing/2014/main" id="{D913D1CC-26B2-FC66-E16A-37E9C602F219}"/>
              </a:ext>
            </a:extLst>
          </p:cNvPr>
          <p:cNvPicPr>
            <a:picLocks noChangeAspect="1"/>
          </p:cNvPicPr>
          <p:nvPr/>
        </p:nvPicPr>
        <p:blipFill>
          <a:blip r:embed="rId5"/>
          <a:srcRect l="20000" r="13750"/>
          <a:stretch/>
        </p:blipFill>
        <p:spPr>
          <a:xfrm>
            <a:off x="3952042" y="1623006"/>
            <a:ext cx="3760394" cy="2796645"/>
          </a:xfrm>
          <a:prstGeom prst="rect">
            <a:avLst/>
          </a:prstGeom>
        </p:spPr>
      </p:pic>
      <p:pic>
        <p:nvPicPr>
          <p:cNvPr id="8" name="Picture 7">
            <a:extLst>
              <a:ext uri="{FF2B5EF4-FFF2-40B4-BE49-F238E27FC236}">
                <a16:creationId xmlns:a16="http://schemas.microsoft.com/office/drawing/2014/main" id="{1E5D14BE-2FAD-0353-514A-4E2E6216C49D}"/>
              </a:ext>
            </a:extLst>
          </p:cNvPr>
          <p:cNvPicPr>
            <a:picLocks noChangeAspect="1"/>
          </p:cNvPicPr>
          <p:nvPr/>
        </p:nvPicPr>
        <p:blipFill>
          <a:blip r:embed="rId6"/>
          <a:srcRect l="16667" r="13958"/>
          <a:stretch/>
        </p:blipFill>
        <p:spPr>
          <a:xfrm>
            <a:off x="613834" y="1938969"/>
            <a:ext cx="3048000" cy="2164721"/>
          </a:xfrm>
          <a:prstGeom prst="rect">
            <a:avLst/>
          </a:prstGeom>
        </p:spPr>
      </p:pic>
      <p:pic>
        <p:nvPicPr>
          <p:cNvPr id="10" name="Picture 9">
            <a:extLst>
              <a:ext uri="{FF2B5EF4-FFF2-40B4-BE49-F238E27FC236}">
                <a16:creationId xmlns:a16="http://schemas.microsoft.com/office/drawing/2014/main" id="{0079C863-4B02-D992-B269-90C7D5CF6695}"/>
              </a:ext>
            </a:extLst>
          </p:cNvPr>
          <p:cNvPicPr>
            <a:picLocks noChangeAspect="1"/>
          </p:cNvPicPr>
          <p:nvPr/>
        </p:nvPicPr>
        <p:blipFill>
          <a:blip r:embed="rId7"/>
          <a:srcRect/>
          <a:stretch/>
        </p:blipFill>
        <p:spPr>
          <a:xfrm>
            <a:off x="8002644" y="2202840"/>
            <a:ext cx="3535595" cy="1742017"/>
          </a:xfrm>
          <a:prstGeom prst="rect">
            <a:avLst/>
          </a:prstGeom>
        </p:spPr>
      </p:pic>
    </p:spTree>
    <p:extLst>
      <p:ext uri="{BB962C8B-B14F-4D97-AF65-F5344CB8AC3E}">
        <p14:creationId xmlns:p14="http://schemas.microsoft.com/office/powerpoint/2010/main" val="20730615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CBD4FE06-4B0E-E91C-58B5-AA19534D6841}"/>
            </a:ext>
          </a:extLst>
        </p:cNvPr>
        <p:cNvGrpSpPr/>
        <p:nvPr/>
      </p:nvGrpSpPr>
      <p:grpSpPr>
        <a:xfrm>
          <a:off x="0" y="0"/>
          <a:ext cx="0" cy="0"/>
          <a:chOff x="0" y="0"/>
          <a:chExt cx="0" cy="0"/>
        </a:xfrm>
      </p:grpSpPr>
      <p:pic>
        <p:nvPicPr>
          <p:cNvPr id="106" name="Google Shape;106;g2c4a3be41f8_0_0">
            <a:extLst>
              <a:ext uri="{FF2B5EF4-FFF2-40B4-BE49-F238E27FC236}">
                <a16:creationId xmlns:a16="http://schemas.microsoft.com/office/drawing/2014/main" id="{57321D5B-6859-6193-7A2D-A9B9912782F7}"/>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08" name="Google Shape;108;g2c4a3be41f8_0_0">
            <a:extLst>
              <a:ext uri="{FF2B5EF4-FFF2-40B4-BE49-F238E27FC236}">
                <a16:creationId xmlns:a16="http://schemas.microsoft.com/office/drawing/2014/main" id="{A043049C-9C2F-08D1-09B2-A35B0E567250}"/>
              </a:ext>
            </a:extLst>
          </p:cNvPr>
          <p:cNvSpPr txBox="1">
            <a:spLocks noGrp="1"/>
          </p:cNvSpPr>
          <p:nvPr>
            <p:ph type="body" idx="1"/>
          </p:nvPr>
        </p:nvSpPr>
        <p:spPr>
          <a:xfrm>
            <a:off x="838200" y="4752549"/>
            <a:ext cx="10922000" cy="1157714"/>
          </a:xfrm>
          <a:prstGeom prst="rect">
            <a:avLst/>
          </a:prstGeom>
          <a:noFill/>
          <a:ln>
            <a:noFill/>
          </a:ln>
        </p:spPr>
        <p:txBody>
          <a:bodyPr spcFirstLastPara="1" wrap="square" lIns="91425" tIns="45700" rIns="91425" bIns="45700" anchor="t" anchorCtr="0">
            <a:noAutofit/>
          </a:bodyPr>
          <a:lstStyle/>
          <a:p>
            <a:pPr marL="0" indent="0" algn="just">
              <a:lnSpc>
                <a:spcPct val="107000"/>
              </a:lnSpc>
              <a:spcBef>
                <a:spcPts val="0"/>
              </a:spcBef>
              <a:spcAft>
                <a:spcPts val="600"/>
              </a:spcAft>
              <a:buNone/>
            </a:pPr>
            <a:r>
              <a:rPr lang="en-PH" sz="2000" kern="100" dirty="0">
                <a:latin typeface="+mj-lt"/>
                <a:ea typeface="Calibri" panose="020F0502020204030204" pitchFamily="34" charset="0"/>
                <a:cs typeface="Times New Roman" panose="02020603050405020304" pitchFamily="18" charset="0"/>
              </a:rPr>
              <a:t>We are the students of different courses behind the Training and Testing of </a:t>
            </a:r>
            <a:r>
              <a:rPr lang="en-PH" sz="2000" kern="100" dirty="0" err="1">
                <a:latin typeface="+mj-lt"/>
                <a:ea typeface="Calibri" panose="020F0502020204030204" pitchFamily="34" charset="0"/>
                <a:cs typeface="Times New Roman" panose="02020603050405020304" pitchFamily="18" charset="0"/>
              </a:rPr>
              <a:t>DOrSU</a:t>
            </a:r>
            <a:r>
              <a:rPr lang="en-PH" sz="2000" kern="100" dirty="0">
                <a:latin typeface="+mj-lt"/>
                <a:ea typeface="Calibri" panose="020F0502020204030204" pitchFamily="34" charset="0"/>
                <a:cs typeface="Times New Roman" panose="02020603050405020304" pitchFamily="18" charset="0"/>
              </a:rPr>
              <a:t> ISMS Phase 1 and 2. We also did a user testing before they conducted the Phase 1 and 2 to check if the ISMS still has bugs and errors and also to ensure that the system runs smoothly. We are assigned with different roles during the user testing (students and admins).</a:t>
            </a:r>
            <a:endParaRPr lang="en-PH" sz="2000" kern="100" dirty="0">
              <a:effectLst/>
              <a:latin typeface="+mj-lt"/>
              <a:ea typeface="Calibri" panose="020F0502020204030204" pitchFamily="34" charset="0"/>
              <a:cs typeface="Times New Roman" panose="02020603050405020304" pitchFamily="18" charset="0"/>
            </a:endParaRPr>
          </a:p>
        </p:txBody>
      </p:sp>
      <p:pic>
        <p:nvPicPr>
          <p:cNvPr id="109" name="Google Shape;109;g2c4a3be41f8_0_0">
            <a:extLst>
              <a:ext uri="{FF2B5EF4-FFF2-40B4-BE49-F238E27FC236}">
                <a16:creationId xmlns:a16="http://schemas.microsoft.com/office/drawing/2014/main" id="{D22A7AD5-6FA5-54E8-B8CD-4F0015B068C0}"/>
              </a:ext>
            </a:extLst>
          </p:cNvPr>
          <p:cNvPicPr preferRelativeResize="0"/>
          <p:nvPr/>
        </p:nvPicPr>
        <p:blipFill rotWithShape="1">
          <a:blip r:embed="rId4">
            <a:alphaModFix/>
          </a:blip>
          <a:srcRect/>
          <a:stretch/>
        </p:blipFill>
        <p:spPr>
          <a:xfrm>
            <a:off x="178116" y="6332219"/>
            <a:ext cx="416244" cy="416244"/>
          </a:xfrm>
          <a:prstGeom prst="rect">
            <a:avLst/>
          </a:prstGeom>
          <a:noFill/>
          <a:ln>
            <a:noFill/>
          </a:ln>
        </p:spPr>
      </p:pic>
      <p:sp>
        <p:nvSpPr>
          <p:cNvPr id="3" name="Title 2">
            <a:extLst>
              <a:ext uri="{FF2B5EF4-FFF2-40B4-BE49-F238E27FC236}">
                <a16:creationId xmlns:a16="http://schemas.microsoft.com/office/drawing/2014/main" id="{213F3E83-0B42-9FDB-9A5A-BB728DC8E9DD}"/>
              </a:ext>
            </a:extLst>
          </p:cNvPr>
          <p:cNvSpPr>
            <a:spLocks noGrp="1"/>
          </p:cNvSpPr>
          <p:nvPr>
            <p:ph type="title"/>
          </p:nvPr>
        </p:nvSpPr>
        <p:spPr>
          <a:xfrm>
            <a:off x="838200" y="236060"/>
            <a:ext cx="10515600" cy="1325563"/>
          </a:xfrm>
        </p:spPr>
        <p:txBody>
          <a:bodyPr/>
          <a:lstStyle/>
          <a:p>
            <a:pPr algn="ctr"/>
            <a:r>
              <a:rPr lang="en-PH" b="1" dirty="0"/>
              <a:t>OJT Outputs </a:t>
            </a:r>
            <a:r>
              <a:rPr lang="en-PH" i="1" dirty="0">
                <a:solidFill>
                  <a:srgbClr val="FF0000"/>
                </a:solidFill>
              </a:rPr>
              <a:t>(by group and individual)</a:t>
            </a:r>
          </a:p>
        </p:txBody>
      </p:sp>
      <p:pic>
        <p:nvPicPr>
          <p:cNvPr id="4" name="Picture 3">
            <a:extLst>
              <a:ext uri="{FF2B5EF4-FFF2-40B4-BE49-F238E27FC236}">
                <a16:creationId xmlns:a16="http://schemas.microsoft.com/office/drawing/2014/main" id="{031221CD-61EE-1747-6AC7-6E48472AC80D}"/>
              </a:ext>
            </a:extLst>
          </p:cNvPr>
          <p:cNvPicPr>
            <a:picLocks noChangeAspect="1"/>
          </p:cNvPicPr>
          <p:nvPr/>
        </p:nvPicPr>
        <p:blipFill>
          <a:blip r:embed="rId5"/>
          <a:stretch>
            <a:fillRect/>
          </a:stretch>
        </p:blipFill>
        <p:spPr>
          <a:xfrm>
            <a:off x="1593404" y="1417690"/>
            <a:ext cx="4240132" cy="3179710"/>
          </a:xfrm>
          <a:prstGeom prst="rect">
            <a:avLst/>
          </a:prstGeom>
        </p:spPr>
      </p:pic>
      <p:pic>
        <p:nvPicPr>
          <p:cNvPr id="7" name="Picture 6">
            <a:extLst>
              <a:ext uri="{FF2B5EF4-FFF2-40B4-BE49-F238E27FC236}">
                <a16:creationId xmlns:a16="http://schemas.microsoft.com/office/drawing/2014/main" id="{0960E2F4-2AA9-6B94-F9D2-7AA2DD4F2378}"/>
              </a:ext>
            </a:extLst>
          </p:cNvPr>
          <p:cNvPicPr>
            <a:picLocks noChangeAspect="1"/>
          </p:cNvPicPr>
          <p:nvPr/>
        </p:nvPicPr>
        <p:blipFill>
          <a:blip r:embed="rId6"/>
          <a:stretch>
            <a:fillRect/>
          </a:stretch>
        </p:blipFill>
        <p:spPr>
          <a:xfrm>
            <a:off x="6358466" y="1417690"/>
            <a:ext cx="4240130" cy="3179710"/>
          </a:xfrm>
          <a:prstGeom prst="rect">
            <a:avLst/>
          </a:prstGeom>
        </p:spPr>
      </p:pic>
    </p:spTree>
    <p:extLst>
      <p:ext uri="{BB962C8B-B14F-4D97-AF65-F5344CB8AC3E}">
        <p14:creationId xmlns:p14="http://schemas.microsoft.com/office/powerpoint/2010/main" val="3325261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D16704AC-9599-A0D5-4DBD-BB5A7FEB905B}"/>
            </a:ext>
          </a:extLst>
        </p:cNvPr>
        <p:cNvGrpSpPr/>
        <p:nvPr/>
      </p:nvGrpSpPr>
      <p:grpSpPr>
        <a:xfrm>
          <a:off x="0" y="0"/>
          <a:ext cx="0" cy="0"/>
          <a:chOff x="0" y="0"/>
          <a:chExt cx="0" cy="0"/>
        </a:xfrm>
      </p:grpSpPr>
      <p:pic>
        <p:nvPicPr>
          <p:cNvPr id="106" name="Google Shape;106;g2c4a3be41f8_0_0">
            <a:extLst>
              <a:ext uri="{FF2B5EF4-FFF2-40B4-BE49-F238E27FC236}">
                <a16:creationId xmlns:a16="http://schemas.microsoft.com/office/drawing/2014/main" id="{52EE5EC2-F92C-7DAC-7522-81133963EA30}"/>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08" name="Google Shape;108;g2c4a3be41f8_0_0">
            <a:extLst>
              <a:ext uri="{FF2B5EF4-FFF2-40B4-BE49-F238E27FC236}">
                <a16:creationId xmlns:a16="http://schemas.microsoft.com/office/drawing/2014/main" id="{71C9DA12-0507-AA0A-5F99-32DC9AB9FDC7}"/>
              </a:ext>
            </a:extLst>
          </p:cNvPr>
          <p:cNvSpPr txBox="1">
            <a:spLocks noGrp="1"/>
          </p:cNvSpPr>
          <p:nvPr>
            <p:ph type="body" idx="1"/>
          </p:nvPr>
        </p:nvSpPr>
        <p:spPr>
          <a:xfrm>
            <a:off x="838200" y="5469466"/>
            <a:ext cx="10515600" cy="607483"/>
          </a:xfrm>
          <a:prstGeom prst="rect">
            <a:avLst/>
          </a:prstGeom>
          <a:noFill/>
          <a:ln>
            <a:noFill/>
          </a:ln>
        </p:spPr>
        <p:txBody>
          <a:bodyPr spcFirstLastPara="1" wrap="square" lIns="91425" tIns="45700" rIns="91425" bIns="45700" anchor="t" anchorCtr="0">
            <a:noAutofit/>
          </a:bodyPr>
          <a:lstStyle/>
          <a:p>
            <a:pPr marL="0" indent="0" algn="ctr">
              <a:lnSpc>
                <a:spcPct val="107000"/>
              </a:lnSpc>
              <a:spcBef>
                <a:spcPts val="0"/>
              </a:spcBef>
              <a:spcAft>
                <a:spcPts val="600"/>
              </a:spcAft>
              <a:buNone/>
            </a:pPr>
            <a:r>
              <a:rPr lang="en-PH" sz="3200" i="1" kern="100" dirty="0">
                <a:solidFill>
                  <a:schemeClr val="tx1"/>
                </a:solidFill>
                <a:effectLst/>
                <a:latin typeface="+mj-lt"/>
                <a:ea typeface="Calibri" panose="020F0502020204030204" pitchFamily="34" charset="0"/>
                <a:cs typeface="Times New Roman" panose="02020603050405020304" pitchFamily="18" charset="0"/>
              </a:rPr>
              <a:t>DEPLOYMENT</a:t>
            </a:r>
          </a:p>
        </p:txBody>
      </p:sp>
      <p:pic>
        <p:nvPicPr>
          <p:cNvPr id="109" name="Google Shape;109;g2c4a3be41f8_0_0">
            <a:extLst>
              <a:ext uri="{FF2B5EF4-FFF2-40B4-BE49-F238E27FC236}">
                <a16:creationId xmlns:a16="http://schemas.microsoft.com/office/drawing/2014/main" id="{25654F66-E1CE-66E7-8772-ABC43D2465AD}"/>
              </a:ext>
            </a:extLst>
          </p:cNvPr>
          <p:cNvPicPr preferRelativeResize="0"/>
          <p:nvPr/>
        </p:nvPicPr>
        <p:blipFill rotWithShape="1">
          <a:blip r:embed="rId4">
            <a:alphaModFix/>
          </a:blip>
          <a:srcRect/>
          <a:stretch/>
        </p:blipFill>
        <p:spPr>
          <a:xfrm>
            <a:off x="178116" y="6332219"/>
            <a:ext cx="416244" cy="416244"/>
          </a:xfrm>
          <a:prstGeom prst="rect">
            <a:avLst/>
          </a:prstGeom>
          <a:noFill/>
          <a:ln>
            <a:noFill/>
          </a:ln>
        </p:spPr>
      </p:pic>
      <p:sp>
        <p:nvSpPr>
          <p:cNvPr id="3" name="Title 2">
            <a:extLst>
              <a:ext uri="{FF2B5EF4-FFF2-40B4-BE49-F238E27FC236}">
                <a16:creationId xmlns:a16="http://schemas.microsoft.com/office/drawing/2014/main" id="{05FCE657-9FDD-7D30-B235-20AA0691F426}"/>
              </a:ext>
            </a:extLst>
          </p:cNvPr>
          <p:cNvSpPr>
            <a:spLocks noGrp="1"/>
          </p:cNvSpPr>
          <p:nvPr>
            <p:ph type="title"/>
          </p:nvPr>
        </p:nvSpPr>
        <p:spPr>
          <a:xfrm>
            <a:off x="838200" y="175419"/>
            <a:ext cx="10515600" cy="796134"/>
          </a:xfrm>
        </p:spPr>
        <p:txBody>
          <a:bodyPr/>
          <a:lstStyle/>
          <a:p>
            <a:pPr algn="ctr"/>
            <a:r>
              <a:rPr lang="en-PH" b="1" dirty="0"/>
              <a:t>Pictorials</a:t>
            </a:r>
          </a:p>
        </p:txBody>
      </p:sp>
      <p:pic>
        <p:nvPicPr>
          <p:cNvPr id="6" name="Picture 5">
            <a:extLst>
              <a:ext uri="{FF2B5EF4-FFF2-40B4-BE49-F238E27FC236}">
                <a16:creationId xmlns:a16="http://schemas.microsoft.com/office/drawing/2014/main" id="{0CD9079E-8B6D-2546-3884-DAD326ABEB3D}"/>
              </a:ext>
            </a:extLst>
          </p:cNvPr>
          <p:cNvPicPr>
            <a:picLocks noChangeAspect="1"/>
          </p:cNvPicPr>
          <p:nvPr/>
        </p:nvPicPr>
        <p:blipFill>
          <a:blip r:embed="rId5"/>
          <a:stretch>
            <a:fillRect/>
          </a:stretch>
        </p:blipFill>
        <p:spPr>
          <a:xfrm>
            <a:off x="3230033" y="971553"/>
            <a:ext cx="5731933" cy="42989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834840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53E5AD5B-A016-0E28-5882-41F7BA3632F1}"/>
            </a:ext>
          </a:extLst>
        </p:cNvPr>
        <p:cNvGrpSpPr/>
        <p:nvPr/>
      </p:nvGrpSpPr>
      <p:grpSpPr>
        <a:xfrm>
          <a:off x="0" y="0"/>
          <a:ext cx="0" cy="0"/>
          <a:chOff x="0" y="0"/>
          <a:chExt cx="0" cy="0"/>
        </a:xfrm>
      </p:grpSpPr>
      <p:pic>
        <p:nvPicPr>
          <p:cNvPr id="106" name="Google Shape;106;g2c4a3be41f8_0_0">
            <a:extLst>
              <a:ext uri="{FF2B5EF4-FFF2-40B4-BE49-F238E27FC236}">
                <a16:creationId xmlns:a16="http://schemas.microsoft.com/office/drawing/2014/main" id="{A8AD4135-5860-13DF-113B-250F40A18453}"/>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08" name="Google Shape;108;g2c4a3be41f8_0_0">
            <a:extLst>
              <a:ext uri="{FF2B5EF4-FFF2-40B4-BE49-F238E27FC236}">
                <a16:creationId xmlns:a16="http://schemas.microsoft.com/office/drawing/2014/main" id="{E206827D-9729-A76A-3BC9-9791702F737C}"/>
              </a:ext>
            </a:extLst>
          </p:cNvPr>
          <p:cNvSpPr txBox="1">
            <a:spLocks noGrp="1"/>
          </p:cNvSpPr>
          <p:nvPr>
            <p:ph type="body" idx="1"/>
          </p:nvPr>
        </p:nvSpPr>
        <p:spPr>
          <a:xfrm>
            <a:off x="838200" y="5556249"/>
            <a:ext cx="10515600" cy="607483"/>
          </a:xfrm>
          <a:prstGeom prst="rect">
            <a:avLst/>
          </a:prstGeom>
          <a:noFill/>
          <a:ln>
            <a:noFill/>
          </a:ln>
        </p:spPr>
        <p:txBody>
          <a:bodyPr spcFirstLastPara="1" wrap="square" lIns="91425" tIns="45700" rIns="91425" bIns="45700" anchor="t" anchorCtr="0">
            <a:noAutofit/>
          </a:bodyPr>
          <a:lstStyle/>
          <a:p>
            <a:pPr marL="0" indent="0" algn="ctr">
              <a:lnSpc>
                <a:spcPct val="107000"/>
              </a:lnSpc>
              <a:spcBef>
                <a:spcPts val="0"/>
              </a:spcBef>
              <a:spcAft>
                <a:spcPts val="600"/>
              </a:spcAft>
              <a:buNone/>
            </a:pPr>
            <a:r>
              <a:rPr lang="en-PH" sz="3200" i="1" kern="100" dirty="0">
                <a:solidFill>
                  <a:schemeClr val="tx1"/>
                </a:solidFill>
                <a:latin typeface="+mj-lt"/>
                <a:ea typeface="Calibri" panose="020F0502020204030204" pitchFamily="34" charset="0"/>
                <a:cs typeface="Times New Roman" panose="02020603050405020304" pitchFamily="18" charset="0"/>
              </a:rPr>
              <a:t>Phase 2: Training and Testing of ISMS</a:t>
            </a:r>
            <a:endParaRPr lang="en-PH" sz="3200" i="1" kern="100" dirty="0">
              <a:solidFill>
                <a:schemeClr val="tx1"/>
              </a:solidFill>
              <a:effectLst/>
              <a:latin typeface="+mj-lt"/>
              <a:ea typeface="Calibri" panose="020F0502020204030204" pitchFamily="34" charset="0"/>
              <a:cs typeface="Times New Roman" panose="02020603050405020304" pitchFamily="18" charset="0"/>
            </a:endParaRPr>
          </a:p>
        </p:txBody>
      </p:sp>
      <p:pic>
        <p:nvPicPr>
          <p:cNvPr id="109" name="Google Shape;109;g2c4a3be41f8_0_0">
            <a:extLst>
              <a:ext uri="{FF2B5EF4-FFF2-40B4-BE49-F238E27FC236}">
                <a16:creationId xmlns:a16="http://schemas.microsoft.com/office/drawing/2014/main" id="{897D9D87-77B6-E2C6-EACE-33F08AA549D6}"/>
              </a:ext>
            </a:extLst>
          </p:cNvPr>
          <p:cNvPicPr preferRelativeResize="0"/>
          <p:nvPr/>
        </p:nvPicPr>
        <p:blipFill rotWithShape="1">
          <a:blip r:embed="rId4">
            <a:alphaModFix/>
          </a:blip>
          <a:srcRect/>
          <a:stretch/>
        </p:blipFill>
        <p:spPr>
          <a:xfrm>
            <a:off x="178116" y="6332219"/>
            <a:ext cx="416244" cy="416244"/>
          </a:xfrm>
          <a:prstGeom prst="rect">
            <a:avLst/>
          </a:prstGeom>
          <a:noFill/>
          <a:ln>
            <a:noFill/>
          </a:ln>
        </p:spPr>
      </p:pic>
      <p:sp>
        <p:nvSpPr>
          <p:cNvPr id="3" name="Title 2">
            <a:extLst>
              <a:ext uri="{FF2B5EF4-FFF2-40B4-BE49-F238E27FC236}">
                <a16:creationId xmlns:a16="http://schemas.microsoft.com/office/drawing/2014/main" id="{984AE579-ABA5-55CD-7F4A-DC02E768AFB4}"/>
              </a:ext>
            </a:extLst>
          </p:cNvPr>
          <p:cNvSpPr>
            <a:spLocks noGrp="1"/>
          </p:cNvSpPr>
          <p:nvPr>
            <p:ph type="title"/>
          </p:nvPr>
        </p:nvSpPr>
        <p:spPr>
          <a:xfrm>
            <a:off x="838200" y="175419"/>
            <a:ext cx="10515600" cy="796134"/>
          </a:xfrm>
        </p:spPr>
        <p:txBody>
          <a:bodyPr/>
          <a:lstStyle/>
          <a:p>
            <a:pPr algn="ctr"/>
            <a:r>
              <a:rPr lang="en-PH" b="1" dirty="0"/>
              <a:t>Pictorials</a:t>
            </a:r>
          </a:p>
        </p:txBody>
      </p:sp>
      <p:pic>
        <p:nvPicPr>
          <p:cNvPr id="4" name="Picture 3">
            <a:extLst>
              <a:ext uri="{FF2B5EF4-FFF2-40B4-BE49-F238E27FC236}">
                <a16:creationId xmlns:a16="http://schemas.microsoft.com/office/drawing/2014/main" id="{BF556DD0-6631-0F8E-6ED5-3441C39A38F5}"/>
              </a:ext>
            </a:extLst>
          </p:cNvPr>
          <p:cNvPicPr>
            <a:picLocks noChangeAspect="1"/>
          </p:cNvPicPr>
          <p:nvPr/>
        </p:nvPicPr>
        <p:blipFill>
          <a:blip r:embed="rId5"/>
          <a:stretch>
            <a:fillRect/>
          </a:stretch>
        </p:blipFill>
        <p:spPr>
          <a:xfrm>
            <a:off x="3152422" y="971553"/>
            <a:ext cx="5887156" cy="44153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05970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g2c4a3be41f8_0_0"/>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08" name="Google Shape;108;g2c4a3be41f8_0_0"/>
          <p:cNvSpPr txBox="1">
            <a:spLocks noGrp="1"/>
          </p:cNvSpPr>
          <p:nvPr>
            <p:ph type="body" idx="1"/>
          </p:nvPr>
        </p:nvSpPr>
        <p:spPr>
          <a:xfrm>
            <a:off x="838200" y="1638300"/>
            <a:ext cx="10515600" cy="4438650"/>
          </a:xfrm>
          <a:prstGeom prst="rect">
            <a:avLst/>
          </a:prstGeom>
          <a:noFill/>
          <a:ln>
            <a:noFill/>
          </a:ln>
        </p:spPr>
        <p:txBody>
          <a:bodyPr spcFirstLastPara="1" wrap="square" lIns="91425" tIns="45700" rIns="91425" bIns="45700" anchor="t" anchorCtr="0">
            <a:noAutofit/>
          </a:bodyPr>
          <a:lstStyle/>
          <a:p>
            <a:pPr indent="-457200" algn="just">
              <a:lnSpc>
                <a:spcPct val="107000"/>
              </a:lnSpc>
              <a:spcBef>
                <a:spcPts val="0"/>
              </a:spcBef>
              <a:spcAft>
                <a:spcPts val="600"/>
              </a:spcAft>
            </a:pPr>
            <a:r>
              <a:rPr lang="en-PH" sz="3200" kern="100" dirty="0">
                <a:effectLst/>
                <a:latin typeface="+mj-lt"/>
                <a:ea typeface="Calibri" panose="020F0502020204030204" pitchFamily="34" charset="0"/>
                <a:cs typeface="Times New Roman" panose="02020603050405020304" pitchFamily="18" charset="0"/>
              </a:rPr>
              <a:t>Introduction </a:t>
            </a:r>
          </a:p>
          <a:p>
            <a:pPr indent="-457200" algn="just">
              <a:lnSpc>
                <a:spcPct val="107000"/>
              </a:lnSpc>
              <a:spcBef>
                <a:spcPts val="0"/>
              </a:spcBef>
              <a:spcAft>
                <a:spcPts val="600"/>
              </a:spcAft>
            </a:pPr>
            <a:r>
              <a:rPr lang="en-PH" sz="3200" kern="100" dirty="0">
                <a:latin typeface="+mj-lt"/>
                <a:ea typeface="Calibri" panose="020F0502020204030204" pitchFamily="34" charset="0"/>
                <a:cs typeface="Times New Roman" panose="02020603050405020304" pitchFamily="18" charset="0"/>
              </a:rPr>
              <a:t>Company/HTE Profile</a:t>
            </a:r>
          </a:p>
          <a:p>
            <a:pPr indent="-457200" algn="just">
              <a:lnSpc>
                <a:spcPct val="107000"/>
              </a:lnSpc>
              <a:spcBef>
                <a:spcPts val="0"/>
              </a:spcBef>
              <a:spcAft>
                <a:spcPts val="600"/>
              </a:spcAft>
            </a:pPr>
            <a:r>
              <a:rPr lang="en-PH" sz="3200" kern="100" dirty="0">
                <a:effectLst/>
                <a:latin typeface="+mj-lt"/>
                <a:ea typeface="Calibri" panose="020F0502020204030204" pitchFamily="34" charset="0"/>
                <a:cs typeface="Times New Roman" panose="02020603050405020304" pitchFamily="18" charset="0"/>
              </a:rPr>
              <a:t>OJT</a:t>
            </a:r>
            <a:r>
              <a:rPr lang="en-PH" sz="3200" kern="100" dirty="0">
                <a:latin typeface="+mj-lt"/>
                <a:ea typeface="Calibri" panose="020F0502020204030204" pitchFamily="34" charset="0"/>
                <a:cs typeface="Times New Roman" panose="02020603050405020304" pitchFamily="18" charset="0"/>
              </a:rPr>
              <a:t> Outputs (</a:t>
            </a:r>
            <a:r>
              <a:rPr lang="en-PH" sz="3200" kern="100" dirty="0">
                <a:effectLst/>
                <a:latin typeface="+mj-lt"/>
                <a:ea typeface="Calibri" panose="020F0502020204030204" pitchFamily="34" charset="0"/>
                <a:cs typeface="Times New Roman" panose="02020603050405020304" pitchFamily="18" charset="0"/>
              </a:rPr>
              <a:t>Task and </a:t>
            </a:r>
            <a:r>
              <a:rPr lang="en-PH" sz="3200" kern="100" dirty="0">
                <a:latin typeface="+mj-lt"/>
                <a:ea typeface="Calibri" panose="020F0502020204030204" pitchFamily="34" charset="0"/>
                <a:cs typeface="Times New Roman" panose="02020603050405020304" pitchFamily="18" charset="0"/>
              </a:rPr>
              <a:t>Responsibilities)</a:t>
            </a:r>
          </a:p>
          <a:p>
            <a:pPr indent="-457200" algn="just">
              <a:lnSpc>
                <a:spcPct val="107000"/>
              </a:lnSpc>
              <a:spcBef>
                <a:spcPts val="0"/>
              </a:spcBef>
              <a:spcAft>
                <a:spcPts val="600"/>
              </a:spcAft>
            </a:pPr>
            <a:r>
              <a:rPr lang="en-PH" sz="3200" kern="100" dirty="0">
                <a:effectLst/>
                <a:latin typeface="+mj-lt"/>
                <a:ea typeface="Calibri" panose="020F0502020204030204" pitchFamily="34" charset="0"/>
                <a:cs typeface="Times New Roman" panose="02020603050405020304" pitchFamily="18" charset="0"/>
              </a:rPr>
              <a:t>Pictorials</a:t>
            </a:r>
          </a:p>
          <a:p>
            <a:pPr indent="-457200" algn="just">
              <a:lnSpc>
                <a:spcPct val="107000"/>
              </a:lnSpc>
              <a:spcBef>
                <a:spcPts val="0"/>
              </a:spcBef>
              <a:spcAft>
                <a:spcPts val="600"/>
              </a:spcAft>
            </a:pPr>
            <a:r>
              <a:rPr lang="en-PH" sz="3200" kern="100" dirty="0">
                <a:latin typeface="+mj-lt"/>
                <a:ea typeface="Calibri" panose="020F0502020204030204" pitchFamily="34" charset="0"/>
                <a:cs typeface="Times New Roman" panose="02020603050405020304" pitchFamily="18" charset="0"/>
              </a:rPr>
              <a:t>Challenges Encountered</a:t>
            </a:r>
            <a:endParaRPr lang="en-PH" sz="3200" kern="100" dirty="0">
              <a:effectLst/>
              <a:latin typeface="+mj-lt"/>
              <a:ea typeface="Calibri" panose="020F0502020204030204" pitchFamily="34" charset="0"/>
              <a:cs typeface="Times New Roman" panose="02020603050405020304" pitchFamily="18" charset="0"/>
            </a:endParaRPr>
          </a:p>
          <a:p>
            <a:pPr indent="-457200" algn="just">
              <a:lnSpc>
                <a:spcPct val="107000"/>
              </a:lnSpc>
              <a:spcBef>
                <a:spcPts val="0"/>
              </a:spcBef>
              <a:spcAft>
                <a:spcPts val="600"/>
              </a:spcAft>
            </a:pPr>
            <a:r>
              <a:rPr lang="en-PH" sz="3200" kern="100" dirty="0">
                <a:latin typeface="+mj-lt"/>
                <a:ea typeface="Calibri" panose="020F0502020204030204" pitchFamily="34" charset="0"/>
                <a:cs typeface="Times New Roman" panose="02020603050405020304" pitchFamily="18" charset="0"/>
              </a:rPr>
              <a:t>Learning and Insights</a:t>
            </a:r>
            <a:endParaRPr lang="en-PH" sz="3200" kern="100" dirty="0">
              <a:effectLst/>
              <a:latin typeface="+mj-lt"/>
              <a:ea typeface="Calibri" panose="020F0502020204030204" pitchFamily="34" charset="0"/>
              <a:cs typeface="Times New Roman" panose="02020603050405020304" pitchFamily="18" charset="0"/>
            </a:endParaRPr>
          </a:p>
        </p:txBody>
      </p:sp>
      <p:pic>
        <p:nvPicPr>
          <p:cNvPr id="109" name="Google Shape;109;g2c4a3be41f8_0_0"/>
          <p:cNvPicPr preferRelativeResize="0"/>
          <p:nvPr/>
        </p:nvPicPr>
        <p:blipFill rotWithShape="1">
          <a:blip r:embed="rId4">
            <a:alphaModFix/>
          </a:blip>
          <a:srcRect/>
          <a:stretch/>
        </p:blipFill>
        <p:spPr>
          <a:xfrm>
            <a:off x="178116" y="6332219"/>
            <a:ext cx="416244" cy="416244"/>
          </a:xfrm>
          <a:prstGeom prst="rect">
            <a:avLst/>
          </a:prstGeom>
          <a:noFill/>
          <a:ln>
            <a:noFill/>
          </a:ln>
        </p:spPr>
      </p:pic>
      <p:sp>
        <p:nvSpPr>
          <p:cNvPr id="3" name="Title 2">
            <a:extLst>
              <a:ext uri="{FF2B5EF4-FFF2-40B4-BE49-F238E27FC236}">
                <a16:creationId xmlns:a16="http://schemas.microsoft.com/office/drawing/2014/main" id="{554EB502-E50E-D5B5-6A41-8C884F1BFCDF}"/>
              </a:ext>
            </a:extLst>
          </p:cNvPr>
          <p:cNvSpPr>
            <a:spLocks noGrp="1"/>
          </p:cNvSpPr>
          <p:nvPr>
            <p:ph type="title"/>
          </p:nvPr>
        </p:nvSpPr>
        <p:spPr/>
        <p:txBody>
          <a:bodyPr/>
          <a:lstStyle/>
          <a:p>
            <a:r>
              <a:rPr lang="en-PH" b="1" dirty="0"/>
              <a:t>Contents</a:t>
            </a:r>
          </a:p>
        </p:txBody>
      </p:sp>
    </p:spTree>
    <p:extLst>
      <p:ext uri="{BB962C8B-B14F-4D97-AF65-F5344CB8AC3E}">
        <p14:creationId xmlns:p14="http://schemas.microsoft.com/office/powerpoint/2010/main" val="252644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49476B40-18BF-D7B6-1473-C83648707A2A}"/>
            </a:ext>
          </a:extLst>
        </p:cNvPr>
        <p:cNvGrpSpPr/>
        <p:nvPr/>
      </p:nvGrpSpPr>
      <p:grpSpPr>
        <a:xfrm>
          <a:off x="0" y="0"/>
          <a:ext cx="0" cy="0"/>
          <a:chOff x="0" y="0"/>
          <a:chExt cx="0" cy="0"/>
        </a:xfrm>
      </p:grpSpPr>
      <p:pic>
        <p:nvPicPr>
          <p:cNvPr id="106" name="Google Shape;106;g2c4a3be41f8_0_0">
            <a:extLst>
              <a:ext uri="{FF2B5EF4-FFF2-40B4-BE49-F238E27FC236}">
                <a16:creationId xmlns:a16="http://schemas.microsoft.com/office/drawing/2014/main" id="{E281437A-0BE4-8044-F979-F31E09B013F4}"/>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08" name="Google Shape;108;g2c4a3be41f8_0_0">
            <a:extLst>
              <a:ext uri="{FF2B5EF4-FFF2-40B4-BE49-F238E27FC236}">
                <a16:creationId xmlns:a16="http://schemas.microsoft.com/office/drawing/2014/main" id="{E62AE96C-5A4F-12B8-7D28-91733B5E5749}"/>
              </a:ext>
            </a:extLst>
          </p:cNvPr>
          <p:cNvSpPr txBox="1">
            <a:spLocks noGrp="1"/>
          </p:cNvSpPr>
          <p:nvPr>
            <p:ph type="body" idx="1"/>
          </p:nvPr>
        </p:nvSpPr>
        <p:spPr>
          <a:xfrm>
            <a:off x="838200" y="5550430"/>
            <a:ext cx="10515600" cy="607483"/>
          </a:xfrm>
          <a:prstGeom prst="rect">
            <a:avLst/>
          </a:prstGeom>
          <a:noFill/>
          <a:ln>
            <a:noFill/>
          </a:ln>
        </p:spPr>
        <p:txBody>
          <a:bodyPr spcFirstLastPara="1" wrap="square" lIns="91425" tIns="45700" rIns="91425" bIns="45700" anchor="t" anchorCtr="0">
            <a:noAutofit/>
          </a:bodyPr>
          <a:lstStyle/>
          <a:p>
            <a:pPr marL="0" indent="0" algn="ctr">
              <a:lnSpc>
                <a:spcPct val="107000"/>
              </a:lnSpc>
              <a:spcBef>
                <a:spcPts val="0"/>
              </a:spcBef>
              <a:spcAft>
                <a:spcPts val="600"/>
              </a:spcAft>
              <a:buNone/>
            </a:pPr>
            <a:r>
              <a:rPr lang="en-PH" sz="3200" i="1" kern="100" dirty="0">
                <a:solidFill>
                  <a:schemeClr val="tx1"/>
                </a:solidFill>
                <a:effectLst/>
                <a:latin typeface="+mj-lt"/>
                <a:ea typeface="Calibri" panose="020F0502020204030204" pitchFamily="34" charset="0"/>
                <a:cs typeface="Times New Roman" panose="02020603050405020304" pitchFamily="18" charset="0"/>
              </a:rPr>
              <a:t>CLOSING (with DICT TEAM)</a:t>
            </a:r>
          </a:p>
        </p:txBody>
      </p:sp>
      <p:pic>
        <p:nvPicPr>
          <p:cNvPr id="109" name="Google Shape;109;g2c4a3be41f8_0_0">
            <a:extLst>
              <a:ext uri="{FF2B5EF4-FFF2-40B4-BE49-F238E27FC236}">
                <a16:creationId xmlns:a16="http://schemas.microsoft.com/office/drawing/2014/main" id="{809A8A92-0156-C5AE-3CF7-B3C31E6D85C9}"/>
              </a:ext>
            </a:extLst>
          </p:cNvPr>
          <p:cNvPicPr preferRelativeResize="0"/>
          <p:nvPr/>
        </p:nvPicPr>
        <p:blipFill rotWithShape="1">
          <a:blip r:embed="rId4">
            <a:alphaModFix/>
          </a:blip>
          <a:srcRect/>
          <a:stretch/>
        </p:blipFill>
        <p:spPr>
          <a:xfrm>
            <a:off x="178116" y="6332219"/>
            <a:ext cx="416244" cy="416244"/>
          </a:xfrm>
          <a:prstGeom prst="rect">
            <a:avLst/>
          </a:prstGeom>
          <a:noFill/>
          <a:ln>
            <a:noFill/>
          </a:ln>
        </p:spPr>
      </p:pic>
      <p:sp>
        <p:nvSpPr>
          <p:cNvPr id="3" name="Title 2">
            <a:extLst>
              <a:ext uri="{FF2B5EF4-FFF2-40B4-BE49-F238E27FC236}">
                <a16:creationId xmlns:a16="http://schemas.microsoft.com/office/drawing/2014/main" id="{90FAE4FB-E00E-CA38-5677-A4AF96B7EC88}"/>
              </a:ext>
            </a:extLst>
          </p:cNvPr>
          <p:cNvSpPr>
            <a:spLocks noGrp="1"/>
          </p:cNvSpPr>
          <p:nvPr>
            <p:ph type="title"/>
          </p:nvPr>
        </p:nvSpPr>
        <p:spPr>
          <a:xfrm>
            <a:off x="838200" y="175419"/>
            <a:ext cx="10515600" cy="796134"/>
          </a:xfrm>
        </p:spPr>
        <p:txBody>
          <a:bodyPr/>
          <a:lstStyle/>
          <a:p>
            <a:pPr algn="ctr"/>
            <a:r>
              <a:rPr lang="en-PH" b="1" dirty="0"/>
              <a:t>Pictorials</a:t>
            </a:r>
          </a:p>
        </p:txBody>
      </p:sp>
      <p:pic>
        <p:nvPicPr>
          <p:cNvPr id="5" name="Picture 4">
            <a:extLst>
              <a:ext uri="{FF2B5EF4-FFF2-40B4-BE49-F238E27FC236}">
                <a16:creationId xmlns:a16="http://schemas.microsoft.com/office/drawing/2014/main" id="{DF04CC6B-2C07-374F-996C-55B2216D425E}"/>
              </a:ext>
            </a:extLst>
          </p:cNvPr>
          <p:cNvPicPr>
            <a:picLocks noChangeAspect="1"/>
          </p:cNvPicPr>
          <p:nvPr/>
        </p:nvPicPr>
        <p:blipFill>
          <a:blip r:embed="rId5"/>
          <a:stretch>
            <a:fillRect/>
          </a:stretch>
        </p:blipFill>
        <p:spPr>
          <a:xfrm>
            <a:off x="3105150" y="912286"/>
            <a:ext cx="5981700" cy="44862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99627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9BEE5D96-549B-98FF-EE62-70B79E71F3CF}"/>
            </a:ext>
          </a:extLst>
        </p:cNvPr>
        <p:cNvGrpSpPr/>
        <p:nvPr/>
      </p:nvGrpSpPr>
      <p:grpSpPr>
        <a:xfrm>
          <a:off x="0" y="0"/>
          <a:ext cx="0" cy="0"/>
          <a:chOff x="0" y="0"/>
          <a:chExt cx="0" cy="0"/>
        </a:xfrm>
      </p:grpSpPr>
      <p:pic>
        <p:nvPicPr>
          <p:cNvPr id="106" name="Google Shape;106;g2c4a3be41f8_0_0">
            <a:extLst>
              <a:ext uri="{FF2B5EF4-FFF2-40B4-BE49-F238E27FC236}">
                <a16:creationId xmlns:a16="http://schemas.microsoft.com/office/drawing/2014/main" id="{F3841B79-3044-D173-1560-5282D8840F61}"/>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08" name="Google Shape;108;g2c4a3be41f8_0_0">
            <a:extLst>
              <a:ext uri="{FF2B5EF4-FFF2-40B4-BE49-F238E27FC236}">
                <a16:creationId xmlns:a16="http://schemas.microsoft.com/office/drawing/2014/main" id="{4B7FC27A-BCC7-2FA9-D77A-63824DD4FB65}"/>
              </a:ext>
            </a:extLst>
          </p:cNvPr>
          <p:cNvSpPr txBox="1">
            <a:spLocks noGrp="1"/>
          </p:cNvSpPr>
          <p:nvPr>
            <p:ph type="body" idx="1"/>
          </p:nvPr>
        </p:nvSpPr>
        <p:spPr>
          <a:xfrm>
            <a:off x="838200" y="5582705"/>
            <a:ext cx="10515600" cy="607483"/>
          </a:xfrm>
          <a:prstGeom prst="rect">
            <a:avLst/>
          </a:prstGeom>
          <a:noFill/>
          <a:ln>
            <a:noFill/>
          </a:ln>
        </p:spPr>
        <p:txBody>
          <a:bodyPr spcFirstLastPara="1" wrap="square" lIns="91425" tIns="45700" rIns="91425" bIns="45700" anchor="t" anchorCtr="0">
            <a:noAutofit/>
          </a:bodyPr>
          <a:lstStyle/>
          <a:p>
            <a:pPr marL="0" indent="0" algn="ctr">
              <a:lnSpc>
                <a:spcPct val="107000"/>
              </a:lnSpc>
              <a:spcBef>
                <a:spcPts val="0"/>
              </a:spcBef>
              <a:spcAft>
                <a:spcPts val="600"/>
              </a:spcAft>
              <a:buNone/>
            </a:pPr>
            <a:r>
              <a:rPr lang="en-PH" sz="3200" i="1" kern="100" dirty="0">
                <a:solidFill>
                  <a:schemeClr val="tx1"/>
                </a:solidFill>
                <a:effectLst/>
                <a:latin typeface="+mj-lt"/>
                <a:ea typeface="Calibri" panose="020F0502020204030204" pitchFamily="34" charset="0"/>
                <a:cs typeface="Times New Roman" panose="02020603050405020304" pitchFamily="18" charset="0"/>
              </a:rPr>
              <a:t>CLOSING</a:t>
            </a:r>
          </a:p>
        </p:txBody>
      </p:sp>
      <p:pic>
        <p:nvPicPr>
          <p:cNvPr id="109" name="Google Shape;109;g2c4a3be41f8_0_0">
            <a:extLst>
              <a:ext uri="{FF2B5EF4-FFF2-40B4-BE49-F238E27FC236}">
                <a16:creationId xmlns:a16="http://schemas.microsoft.com/office/drawing/2014/main" id="{958BDDFB-BDE9-B900-8B10-FD8305E7DB7B}"/>
              </a:ext>
            </a:extLst>
          </p:cNvPr>
          <p:cNvPicPr preferRelativeResize="0"/>
          <p:nvPr/>
        </p:nvPicPr>
        <p:blipFill rotWithShape="1">
          <a:blip r:embed="rId4">
            <a:alphaModFix/>
          </a:blip>
          <a:srcRect/>
          <a:stretch/>
        </p:blipFill>
        <p:spPr>
          <a:xfrm>
            <a:off x="178116" y="6332219"/>
            <a:ext cx="416244" cy="416244"/>
          </a:xfrm>
          <a:prstGeom prst="rect">
            <a:avLst/>
          </a:prstGeom>
          <a:noFill/>
          <a:ln>
            <a:noFill/>
          </a:ln>
        </p:spPr>
      </p:pic>
      <p:sp>
        <p:nvSpPr>
          <p:cNvPr id="3" name="Title 2">
            <a:extLst>
              <a:ext uri="{FF2B5EF4-FFF2-40B4-BE49-F238E27FC236}">
                <a16:creationId xmlns:a16="http://schemas.microsoft.com/office/drawing/2014/main" id="{5C237155-EDB3-BFBF-FA28-49F96DE02F32}"/>
              </a:ext>
            </a:extLst>
          </p:cNvPr>
          <p:cNvSpPr>
            <a:spLocks noGrp="1"/>
          </p:cNvSpPr>
          <p:nvPr>
            <p:ph type="title"/>
          </p:nvPr>
        </p:nvSpPr>
        <p:spPr>
          <a:xfrm>
            <a:off x="838200" y="175419"/>
            <a:ext cx="10515600" cy="796134"/>
          </a:xfrm>
        </p:spPr>
        <p:txBody>
          <a:bodyPr/>
          <a:lstStyle/>
          <a:p>
            <a:pPr algn="ctr"/>
            <a:r>
              <a:rPr lang="en-PH" b="1" dirty="0"/>
              <a:t>Pictorials</a:t>
            </a:r>
          </a:p>
        </p:txBody>
      </p:sp>
      <p:pic>
        <p:nvPicPr>
          <p:cNvPr id="4" name="Picture 3">
            <a:extLst>
              <a:ext uri="{FF2B5EF4-FFF2-40B4-BE49-F238E27FC236}">
                <a16:creationId xmlns:a16="http://schemas.microsoft.com/office/drawing/2014/main" id="{01E0AE00-EBB3-B245-5E11-6936B8DA5445}"/>
              </a:ext>
            </a:extLst>
          </p:cNvPr>
          <p:cNvPicPr>
            <a:picLocks noChangeAspect="1"/>
          </p:cNvPicPr>
          <p:nvPr/>
        </p:nvPicPr>
        <p:blipFill>
          <a:blip r:embed="rId5"/>
          <a:stretch>
            <a:fillRect/>
          </a:stretch>
        </p:blipFill>
        <p:spPr>
          <a:xfrm>
            <a:off x="3094037" y="971553"/>
            <a:ext cx="6003925" cy="45029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027395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5AF917C3-5246-9EDE-26F9-1CAB607F6A65}"/>
            </a:ext>
          </a:extLst>
        </p:cNvPr>
        <p:cNvGrpSpPr/>
        <p:nvPr/>
      </p:nvGrpSpPr>
      <p:grpSpPr>
        <a:xfrm>
          <a:off x="0" y="0"/>
          <a:ext cx="0" cy="0"/>
          <a:chOff x="0" y="0"/>
          <a:chExt cx="0" cy="0"/>
        </a:xfrm>
      </p:grpSpPr>
      <p:pic>
        <p:nvPicPr>
          <p:cNvPr id="106" name="Google Shape;106;g2c4a3be41f8_0_0">
            <a:extLst>
              <a:ext uri="{FF2B5EF4-FFF2-40B4-BE49-F238E27FC236}">
                <a16:creationId xmlns:a16="http://schemas.microsoft.com/office/drawing/2014/main" id="{4A5332A1-08E3-DBAE-1DAA-92A2F8941FB5}"/>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08" name="Google Shape;108;g2c4a3be41f8_0_0">
            <a:extLst>
              <a:ext uri="{FF2B5EF4-FFF2-40B4-BE49-F238E27FC236}">
                <a16:creationId xmlns:a16="http://schemas.microsoft.com/office/drawing/2014/main" id="{617D28D7-BF90-080A-7D5A-DD9973E40420}"/>
              </a:ext>
            </a:extLst>
          </p:cNvPr>
          <p:cNvSpPr txBox="1">
            <a:spLocks noGrp="1"/>
          </p:cNvSpPr>
          <p:nvPr>
            <p:ph type="body" idx="1"/>
          </p:nvPr>
        </p:nvSpPr>
        <p:spPr>
          <a:xfrm>
            <a:off x="362607" y="1638300"/>
            <a:ext cx="11493061" cy="4438650"/>
          </a:xfrm>
          <a:prstGeom prst="rect">
            <a:avLst/>
          </a:prstGeom>
          <a:noFill/>
          <a:ln>
            <a:noFill/>
          </a:ln>
        </p:spPr>
        <p:txBody>
          <a:bodyPr spcFirstLastPara="1" wrap="square" lIns="91425" tIns="45700" rIns="91425" bIns="45700" anchor="t" anchorCtr="0">
            <a:noAutofit/>
          </a:bodyPr>
          <a:lstStyle/>
          <a:p>
            <a:pPr indent="-457200" algn="just">
              <a:lnSpc>
                <a:spcPct val="107000"/>
              </a:lnSpc>
              <a:spcBef>
                <a:spcPts val="0"/>
              </a:spcBef>
              <a:spcAft>
                <a:spcPts val="600"/>
              </a:spcAft>
            </a:pPr>
            <a:r>
              <a:rPr lang="en-US" b="1" kern="100" dirty="0">
                <a:solidFill>
                  <a:schemeClr val="tx1"/>
                </a:solidFill>
                <a:latin typeface="+mj-lt"/>
                <a:ea typeface="Calibri" panose="020F0502020204030204" pitchFamily="34" charset="0"/>
                <a:cs typeface="Times New Roman" panose="02020603050405020304" pitchFamily="18" charset="0"/>
              </a:rPr>
              <a:t>Antonio: </a:t>
            </a:r>
            <a:r>
              <a:rPr lang="en-US" sz="2400" kern="100" dirty="0">
                <a:solidFill>
                  <a:schemeClr val="tx1"/>
                </a:solidFill>
                <a:latin typeface="+mj-lt"/>
                <a:ea typeface="Calibri" panose="020F0502020204030204" pitchFamily="34" charset="0"/>
                <a:cs typeface="Times New Roman" panose="02020603050405020304" pitchFamily="18" charset="0"/>
              </a:rPr>
              <a:t>Socializing/Communication is always been my greatest challenge, and since the office is consists of numerous work force, I have been obliged to connect with them. Another challenge to me is the fact that is my first time on the actual working environment as an IT skilled staff. The technical challenges weren’t that much of matter to me as a whole. Rather, the changes of routine from student to Intern puts me in a new situation thus requires some changes too. </a:t>
            </a:r>
          </a:p>
          <a:p>
            <a:pPr indent="-457200" algn="just">
              <a:lnSpc>
                <a:spcPct val="107000"/>
              </a:lnSpc>
              <a:spcBef>
                <a:spcPts val="0"/>
              </a:spcBef>
              <a:spcAft>
                <a:spcPts val="600"/>
              </a:spcAft>
            </a:pPr>
            <a:r>
              <a:rPr lang="en-PH" b="1" kern="100" dirty="0">
                <a:solidFill>
                  <a:schemeClr val="tx1"/>
                </a:solidFill>
                <a:latin typeface="+mj-lt"/>
                <a:ea typeface="Calibri" panose="020F0502020204030204" pitchFamily="34" charset="0"/>
                <a:cs typeface="Times New Roman" panose="02020603050405020304" pitchFamily="18" charset="0"/>
              </a:rPr>
              <a:t>Aparicio: </a:t>
            </a:r>
            <a:r>
              <a:rPr lang="en-US" sz="2400" kern="100" dirty="0">
                <a:solidFill>
                  <a:schemeClr val="tx1"/>
                </a:solidFill>
                <a:latin typeface="+mj-lt"/>
                <a:ea typeface="Calibri" panose="020F0502020204030204" pitchFamily="34" charset="0"/>
                <a:cs typeface="Times New Roman" panose="02020603050405020304" pitchFamily="18" charset="0"/>
              </a:rPr>
              <a:t>The main challenge I have encountered so far has been my lack of self-confidence and hesitation to voice my ideas.</a:t>
            </a:r>
          </a:p>
          <a:p>
            <a:pPr indent="-457200" algn="just">
              <a:lnSpc>
                <a:spcPct val="107000"/>
              </a:lnSpc>
              <a:spcBef>
                <a:spcPts val="0"/>
              </a:spcBef>
              <a:spcAft>
                <a:spcPts val="600"/>
              </a:spcAft>
            </a:pPr>
            <a:endParaRPr lang="en-PH" sz="3200" kern="100" dirty="0">
              <a:solidFill>
                <a:schemeClr val="tx1"/>
              </a:solidFill>
              <a:effectLst/>
              <a:latin typeface="+mj-lt"/>
              <a:ea typeface="Calibri" panose="020F0502020204030204" pitchFamily="34" charset="0"/>
              <a:cs typeface="Times New Roman" panose="02020603050405020304" pitchFamily="18" charset="0"/>
            </a:endParaRPr>
          </a:p>
        </p:txBody>
      </p:sp>
      <p:pic>
        <p:nvPicPr>
          <p:cNvPr id="109" name="Google Shape;109;g2c4a3be41f8_0_0">
            <a:extLst>
              <a:ext uri="{FF2B5EF4-FFF2-40B4-BE49-F238E27FC236}">
                <a16:creationId xmlns:a16="http://schemas.microsoft.com/office/drawing/2014/main" id="{5390F54B-5980-756A-EAEF-CCCEE38F92DF}"/>
              </a:ext>
            </a:extLst>
          </p:cNvPr>
          <p:cNvPicPr preferRelativeResize="0"/>
          <p:nvPr/>
        </p:nvPicPr>
        <p:blipFill rotWithShape="1">
          <a:blip r:embed="rId4">
            <a:alphaModFix/>
          </a:blip>
          <a:srcRect/>
          <a:stretch/>
        </p:blipFill>
        <p:spPr>
          <a:xfrm>
            <a:off x="178116" y="6332219"/>
            <a:ext cx="416244" cy="416244"/>
          </a:xfrm>
          <a:prstGeom prst="rect">
            <a:avLst/>
          </a:prstGeom>
          <a:noFill/>
          <a:ln>
            <a:noFill/>
          </a:ln>
        </p:spPr>
      </p:pic>
      <p:sp>
        <p:nvSpPr>
          <p:cNvPr id="3" name="Title 2">
            <a:extLst>
              <a:ext uri="{FF2B5EF4-FFF2-40B4-BE49-F238E27FC236}">
                <a16:creationId xmlns:a16="http://schemas.microsoft.com/office/drawing/2014/main" id="{DCADF02B-D42F-397D-5E7D-AF9F570C01A0}"/>
              </a:ext>
            </a:extLst>
          </p:cNvPr>
          <p:cNvSpPr>
            <a:spLocks noGrp="1"/>
          </p:cNvSpPr>
          <p:nvPr>
            <p:ph type="title"/>
          </p:nvPr>
        </p:nvSpPr>
        <p:spPr>
          <a:xfrm>
            <a:off x="838200" y="312737"/>
            <a:ext cx="10515600" cy="1325563"/>
          </a:xfrm>
        </p:spPr>
        <p:txBody>
          <a:bodyPr/>
          <a:lstStyle/>
          <a:p>
            <a:pPr algn="ctr"/>
            <a:r>
              <a:rPr lang="en-PH" b="1" dirty="0"/>
              <a:t>Challenges Encountered</a:t>
            </a:r>
          </a:p>
        </p:txBody>
      </p:sp>
    </p:spTree>
    <p:extLst>
      <p:ext uri="{BB962C8B-B14F-4D97-AF65-F5344CB8AC3E}">
        <p14:creationId xmlns:p14="http://schemas.microsoft.com/office/powerpoint/2010/main" val="13796109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1C069CBB-5BBC-3A17-84A4-5706A94834B8}"/>
            </a:ext>
          </a:extLst>
        </p:cNvPr>
        <p:cNvGrpSpPr/>
        <p:nvPr/>
      </p:nvGrpSpPr>
      <p:grpSpPr>
        <a:xfrm>
          <a:off x="0" y="0"/>
          <a:ext cx="0" cy="0"/>
          <a:chOff x="0" y="0"/>
          <a:chExt cx="0" cy="0"/>
        </a:xfrm>
      </p:grpSpPr>
      <p:pic>
        <p:nvPicPr>
          <p:cNvPr id="106" name="Google Shape;106;g2c4a3be41f8_0_0">
            <a:extLst>
              <a:ext uri="{FF2B5EF4-FFF2-40B4-BE49-F238E27FC236}">
                <a16:creationId xmlns:a16="http://schemas.microsoft.com/office/drawing/2014/main" id="{604521DE-8D8E-A7BC-198F-AC421ED7B3D0}"/>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08" name="Google Shape;108;g2c4a3be41f8_0_0">
            <a:extLst>
              <a:ext uri="{FF2B5EF4-FFF2-40B4-BE49-F238E27FC236}">
                <a16:creationId xmlns:a16="http://schemas.microsoft.com/office/drawing/2014/main" id="{9DA80124-DC05-18BE-DCD8-C390EBB1DB2F}"/>
              </a:ext>
            </a:extLst>
          </p:cNvPr>
          <p:cNvSpPr txBox="1">
            <a:spLocks noGrp="1"/>
          </p:cNvSpPr>
          <p:nvPr>
            <p:ph type="body" idx="1"/>
          </p:nvPr>
        </p:nvSpPr>
        <p:spPr>
          <a:xfrm>
            <a:off x="838200" y="1638300"/>
            <a:ext cx="10515600" cy="4438650"/>
          </a:xfrm>
          <a:prstGeom prst="rect">
            <a:avLst/>
          </a:prstGeom>
          <a:noFill/>
          <a:ln>
            <a:noFill/>
          </a:ln>
        </p:spPr>
        <p:txBody>
          <a:bodyPr spcFirstLastPara="1" wrap="square" lIns="91425" tIns="45700" rIns="91425" bIns="45700" anchor="t" anchorCtr="0">
            <a:noAutofit/>
          </a:bodyPr>
          <a:lstStyle/>
          <a:p>
            <a:pPr indent="-457200" algn="just">
              <a:lnSpc>
                <a:spcPct val="107000"/>
              </a:lnSpc>
              <a:spcBef>
                <a:spcPts val="0"/>
              </a:spcBef>
              <a:spcAft>
                <a:spcPts val="600"/>
              </a:spcAft>
            </a:pPr>
            <a:r>
              <a:rPr lang="en-US" b="1" kern="100" dirty="0">
                <a:solidFill>
                  <a:schemeClr val="tx1"/>
                </a:solidFill>
                <a:latin typeface="+mj-lt"/>
                <a:ea typeface="Calibri" panose="020F0502020204030204" pitchFamily="34" charset="0"/>
                <a:cs typeface="Times New Roman" panose="02020603050405020304" pitchFamily="18" charset="0"/>
              </a:rPr>
              <a:t>Colita: </a:t>
            </a:r>
            <a:r>
              <a:rPr lang="en-PH" sz="2400" dirty="0">
                <a:solidFill>
                  <a:srgbClr val="000000"/>
                </a:solidFill>
                <a:effectLst/>
                <a:latin typeface="Arial" panose="020B0604020202020204" pitchFamily="34" charset="0"/>
                <a:ea typeface="Times New Roman" panose="02020603050405020304" pitchFamily="18" charset="0"/>
              </a:rPr>
              <a:t>One of the challenges I encountered during my internship at the </a:t>
            </a:r>
            <a:r>
              <a:rPr lang="en-PH" sz="2400" dirty="0" err="1">
                <a:solidFill>
                  <a:srgbClr val="000000"/>
                </a:solidFill>
                <a:effectLst/>
                <a:latin typeface="Arial" panose="020B0604020202020204" pitchFamily="34" charset="0"/>
                <a:ea typeface="Times New Roman" panose="02020603050405020304" pitchFamily="18" charset="0"/>
              </a:rPr>
              <a:t>DOrSU</a:t>
            </a:r>
            <a:r>
              <a:rPr lang="en-PH" sz="2400" dirty="0">
                <a:solidFill>
                  <a:srgbClr val="000000"/>
                </a:solidFill>
                <a:effectLst/>
                <a:latin typeface="Arial" panose="020B0604020202020204" pitchFamily="34" charset="0"/>
                <a:ea typeface="Times New Roman" panose="02020603050405020304" pitchFamily="18" charset="0"/>
              </a:rPr>
              <a:t> DICT Office (ICTU) was adapting to new systems and tools that I had limited experience with.</a:t>
            </a:r>
            <a:endParaRPr lang="en-US" sz="2400" b="1" kern="100" dirty="0">
              <a:solidFill>
                <a:schemeClr val="tx1"/>
              </a:solidFill>
              <a:latin typeface="+mj-lt"/>
              <a:ea typeface="Calibri" panose="020F0502020204030204" pitchFamily="34" charset="0"/>
              <a:cs typeface="Times New Roman" panose="02020603050405020304" pitchFamily="18" charset="0"/>
            </a:endParaRPr>
          </a:p>
          <a:p>
            <a:pPr indent="-457200" algn="just">
              <a:lnSpc>
                <a:spcPct val="107000"/>
              </a:lnSpc>
              <a:spcBef>
                <a:spcPts val="0"/>
              </a:spcBef>
              <a:spcAft>
                <a:spcPts val="600"/>
              </a:spcAft>
            </a:pPr>
            <a:r>
              <a:rPr lang="en-US" b="1" kern="100" dirty="0">
                <a:solidFill>
                  <a:schemeClr val="tx1"/>
                </a:solidFill>
                <a:latin typeface="+mj-lt"/>
                <a:ea typeface="Calibri" panose="020F0502020204030204" pitchFamily="34" charset="0"/>
                <a:cs typeface="Times New Roman" panose="02020603050405020304" pitchFamily="18" charset="0"/>
              </a:rPr>
              <a:t>Domingo:</a:t>
            </a:r>
            <a:r>
              <a:rPr lang="en-US" kern="100" dirty="0">
                <a:solidFill>
                  <a:schemeClr val="tx1"/>
                </a:solidFill>
                <a:latin typeface="+mj-lt"/>
                <a:ea typeface="Calibri" panose="020F0502020204030204" pitchFamily="34" charset="0"/>
                <a:cs typeface="Times New Roman" panose="02020603050405020304" pitchFamily="18" charset="0"/>
              </a:rPr>
              <a:t> </a:t>
            </a:r>
            <a:r>
              <a:rPr lang="en-US" sz="2400" kern="100" dirty="0">
                <a:solidFill>
                  <a:schemeClr val="tx1"/>
                </a:solidFill>
                <a:latin typeface="+mj-lt"/>
                <a:ea typeface="Calibri" panose="020F0502020204030204" pitchFamily="34" charset="0"/>
                <a:cs typeface="Times New Roman" panose="02020603050405020304" pitchFamily="18" charset="0"/>
              </a:rPr>
              <a:t>Still bashful in communicating with the employer over some important matter and I find it hard to explain to some students (while catering their request for institutional emails) in simple terms without relying too much on IT technical language.</a:t>
            </a:r>
          </a:p>
          <a:p>
            <a:pPr indent="-457200" algn="just">
              <a:lnSpc>
                <a:spcPct val="107000"/>
              </a:lnSpc>
              <a:spcBef>
                <a:spcPts val="0"/>
              </a:spcBef>
              <a:spcAft>
                <a:spcPts val="600"/>
              </a:spcAft>
            </a:pPr>
            <a:endParaRPr lang="en-US" kern="100" dirty="0">
              <a:solidFill>
                <a:schemeClr val="tx1"/>
              </a:solidFill>
              <a:latin typeface="+mj-lt"/>
              <a:ea typeface="Calibri" panose="020F0502020204030204" pitchFamily="34" charset="0"/>
              <a:cs typeface="Times New Roman" panose="02020603050405020304" pitchFamily="18" charset="0"/>
            </a:endParaRPr>
          </a:p>
          <a:p>
            <a:pPr indent="-457200" algn="just">
              <a:lnSpc>
                <a:spcPct val="107000"/>
              </a:lnSpc>
              <a:spcBef>
                <a:spcPts val="0"/>
              </a:spcBef>
              <a:spcAft>
                <a:spcPts val="600"/>
              </a:spcAft>
            </a:pPr>
            <a:endParaRPr lang="en-PH" sz="3200" kern="100" dirty="0">
              <a:solidFill>
                <a:schemeClr val="tx1"/>
              </a:solidFill>
              <a:effectLst/>
              <a:latin typeface="+mj-lt"/>
              <a:ea typeface="Calibri" panose="020F0502020204030204" pitchFamily="34" charset="0"/>
              <a:cs typeface="Times New Roman" panose="02020603050405020304" pitchFamily="18" charset="0"/>
            </a:endParaRPr>
          </a:p>
        </p:txBody>
      </p:sp>
      <p:pic>
        <p:nvPicPr>
          <p:cNvPr id="109" name="Google Shape;109;g2c4a3be41f8_0_0">
            <a:extLst>
              <a:ext uri="{FF2B5EF4-FFF2-40B4-BE49-F238E27FC236}">
                <a16:creationId xmlns:a16="http://schemas.microsoft.com/office/drawing/2014/main" id="{4E3CEB4B-A0FF-3D22-264E-605328CDC858}"/>
              </a:ext>
            </a:extLst>
          </p:cNvPr>
          <p:cNvPicPr preferRelativeResize="0"/>
          <p:nvPr/>
        </p:nvPicPr>
        <p:blipFill rotWithShape="1">
          <a:blip r:embed="rId4">
            <a:alphaModFix/>
          </a:blip>
          <a:srcRect/>
          <a:stretch/>
        </p:blipFill>
        <p:spPr>
          <a:xfrm>
            <a:off x="178116" y="6332219"/>
            <a:ext cx="416244" cy="416244"/>
          </a:xfrm>
          <a:prstGeom prst="rect">
            <a:avLst/>
          </a:prstGeom>
          <a:noFill/>
          <a:ln>
            <a:noFill/>
          </a:ln>
        </p:spPr>
      </p:pic>
      <p:sp>
        <p:nvSpPr>
          <p:cNvPr id="3" name="Title 2">
            <a:extLst>
              <a:ext uri="{FF2B5EF4-FFF2-40B4-BE49-F238E27FC236}">
                <a16:creationId xmlns:a16="http://schemas.microsoft.com/office/drawing/2014/main" id="{EA710E5D-1A1C-2E0C-AF8B-B59486786DE1}"/>
              </a:ext>
            </a:extLst>
          </p:cNvPr>
          <p:cNvSpPr>
            <a:spLocks noGrp="1"/>
          </p:cNvSpPr>
          <p:nvPr>
            <p:ph type="title"/>
          </p:nvPr>
        </p:nvSpPr>
        <p:spPr/>
        <p:txBody>
          <a:bodyPr/>
          <a:lstStyle/>
          <a:p>
            <a:pPr algn="ctr"/>
            <a:r>
              <a:rPr lang="en-PH" b="1" dirty="0"/>
              <a:t>Challenges Encountered</a:t>
            </a:r>
          </a:p>
        </p:txBody>
      </p:sp>
    </p:spTree>
    <p:extLst>
      <p:ext uri="{BB962C8B-B14F-4D97-AF65-F5344CB8AC3E}">
        <p14:creationId xmlns:p14="http://schemas.microsoft.com/office/powerpoint/2010/main" val="4858680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1E75DA97-F4C6-AF39-1590-6C2880D8CB74}"/>
            </a:ext>
          </a:extLst>
        </p:cNvPr>
        <p:cNvGrpSpPr/>
        <p:nvPr/>
      </p:nvGrpSpPr>
      <p:grpSpPr>
        <a:xfrm>
          <a:off x="0" y="0"/>
          <a:ext cx="0" cy="0"/>
          <a:chOff x="0" y="0"/>
          <a:chExt cx="0" cy="0"/>
        </a:xfrm>
      </p:grpSpPr>
      <p:pic>
        <p:nvPicPr>
          <p:cNvPr id="106" name="Google Shape;106;g2c4a3be41f8_0_0">
            <a:extLst>
              <a:ext uri="{FF2B5EF4-FFF2-40B4-BE49-F238E27FC236}">
                <a16:creationId xmlns:a16="http://schemas.microsoft.com/office/drawing/2014/main" id="{327ACF30-8989-19E8-6378-914FDA208CF4}"/>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08" name="Google Shape;108;g2c4a3be41f8_0_0">
            <a:extLst>
              <a:ext uri="{FF2B5EF4-FFF2-40B4-BE49-F238E27FC236}">
                <a16:creationId xmlns:a16="http://schemas.microsoft.com/office/drawing/2014/main" id="{7B8C39E6-BDEB-92C3-450E-CEDD7B03D5FE}"/>
              </a:ext>
            </a:extLst>
          </p:cNvPr>
          <p:cNvSpPr txBox="1">
            <a:spLocks noGrp="1"/>
          </p:cNvSpPr>
          <p:nvPr>
            <p:ph type="body" idx="1"/>
          </p:nvPr>
        </p:nvSpPr>
        <p:spPr>
          <a:xfrm>
            <a:off x="838200" y="1638300"/>
            <a:ext cx="10833100" cy="4438650"/>
          </a:xfrm>
          <a:prstGeom prst="rect">
            <a:avLst/>
          </a:prstGeom>
          <a:noFill/>
          <a:ln>
            <a:noFill/>
          </a:ln>
        </p:spPr>
        <p:txBody>
          <a:bodyPr spcFirstLastPara="1" wrap="square" lIns="91425" tIns="45700" rIns="91425" bIns="45700" anchor="t" anchorCtr="0">
            <a:noAutofit/>
          </a:bodyPr>
          <a:lstStyle/>
          <a:p>
            <a:pPr indent="-457200" algn="just">
              <a:lnSpc>
                <a:spcPct val="107000"/>
              </a:lnSpc>
              <a:spcBef>
                <a:spcPts val="0"/>
              </a:spcBef>
              <a:spcAft>
                <a:spcPts val="600"/>
              </a:spcAft>
            </a:pPr>
            <a:r>
              <a:rPr lang="en-US" b="1" kern="100" dirty="0">
                <a:solidFill>
                  <a:schemeClr val="tx1"/>
                </a:solidFill>
                <a:latin typeface="+mj-lt"/>
                <a:ea typeface="Calibri" panose="020F0502020204030204" pitchFamily="34" charset="0"/>
                <a:cs typeface="Times New Roman" panose="02020603050405020304" pitchFamily="18" charset="0"/>
              </a:rPr>
              <a:t>Enriquez:</a:t>
            </a:r>
            <a:r>
              <a:rPr lang="en-US" kern="100" dirty="0">
                <a:solidFill>
                  <a:schemeClr val="tx1"/>
                </a:solidFill>
                <a:latin typeface="+mj-lt"/>
                <a:ea typeface="Calibri" panose="020F0502020204030204" pitchFamily="34" charset="0"/>
                <a:cs typeface="Times New Roman" panose="02020603050405020304" pitchFamily="18" charset="0"/>
              </a:rPr>
              <a:t> </a:t>
            </a:r>
            <a:r>
              <a:rPr lang="en-US" sz="2400" kern="100" dirty="0">
                <a:solidFill>
                  <a:schemeClr val="tx1"/>
                </a:solidFill>
                <a:latin typeface="+mj-lt"/>
                <a:ea typeface="Calibri" panose="020F0502020204030204" pitchFamily="34" charset="0"/>
                <a:cs typeface="Times New Roman" panose="02020603050405020304" pitchFamily="18" charset="0"/>
              </a:rPr>
              <a:t>Throughout the experience, I encountered several challenges, such as troubleshooting unexpected technical errors during configuration, managing time efficiently while handling multiple tasks, and adapting quickly to new tools and technologies. Communicating technical issues clearly to non-technical stakeholders was also a challenge that helped me improve my ability to convey complex information in simpler terms.</a:t>
            </a:r>
          </a:p>
          <a:p>
            <a:pPr indent="-457200" algn="just">
              <a:lnSpc>
                <a:spcPct val="107000"/>
              </a:lnSpc>
              <a:spcBef>
                <a:spcPts val="0"/>
              </a:spcBef>
              <a:spcAft>
                <a:spcPts val="600"/>
              </a:spcAft>
            </a:pPr>
            <a:r>
              <a:rPr lang="en-US" b="1" kern="100" dirty="0">
                <a:solidFill>
                  <a:schemeClr val="tx1"/>
                </a:solidFill>
                <a:latin typeface="+mj-lt"/>
                <a:ea typeface="Calibri" panose="020F0502020204030204" pitchFamily="34" charset="0"/>
                <a:cs typeface="Times New Roman" panose="02020603050405020304" pitchFamily="18" charset="0"/>
              </a:rPr>
              <a:t>Gayola:</a:t>
            </a:r>
            <a:r>
              <a:rPr lang="en-US" kern="100" dirty="0">
                <a:solidFill>
                  <a:schemeClr val="tx1"/>
                </a:solidFill>
                <a:latin typeface="+mj-lt"/>
                <a:ea typeface="Calibri" panose="020F0502020204030204" pitchFamily="34" charset="0"/>
                <a:cs typeface="Times New Roman" panose="02020603050405020304" pitchFamily="18" charset="0"/>
              </a:rPr>
              <a:t> </a:t>
            </a:r>
            <a:r>
              <a:rPr lang="en-US" sz="2400" kern="100" dirty="0">
                <a:solidFill>
                  <a:schemeClr val="tx1"/>
                </a:solidFill>
                <a:latin typeface="+mj-lt"/>
                <a:ea typeface="Calibri" panose="020F0502020204030204" pitchFamily="34" charset="0"/>
                <a:cs typeface="Times New Roman" panose="02020603050405020304" pitchFamily="18" charset="0"/>
              </a:rPr>
              <a:t>B</a:t>
            </a:r>
            <a:r>
              <a:rPr lang="en-US" sz="2400" kern="100" dirty="0">
                <a:solidFill>
                  <a:schemeClr val="tx1"/>
                </a:solidFill>
                <a:effectLst/>
                <a:latin typeface="+mj-lt"/>
                <a:ea typeface="Calibri" panose="020F0502020204030204" pitchFamily="34" charset="0"/>
                <a:cs typeface="Times New Roman" panose="02020603050405020304" pitchFamily="18" charset="0"/>
              </a:rPr>
              <a:t>eing shy, sometimes being hesitant to voice out my concerns and thoughts, struggle of using unfamiliar software/s for the first time, and facing a learning curve.</a:t>
            </a:r>
            <a:endParaRPr lang="en-US" sz="2400" kern="100" dirty="0">
              <a:solidFill>
                <a:schemeClr val="tx1"/>
              </a:solidFill>
              <a:latin typeface="+mj-lt"/>
              <a:ea typeface="Calibri" panose="020F0502020204030204" pitchFamily="34" charset="0"/>
              <a:cs typeface="Times New Roman" panose="02020603050405020304" pitchFamily="18" charset="0"/>
            </a:endParaRPr>
          </a:p>
        </p:txBody>
      </p:sp>
      <p:pic>
        <p:nvPicPr>
          <p:cNvPr id="109" name="Google Shape;109;g2c4a3be41f8_0_0">
            <a:extLst>
              <a:ext uri="{FF2B5EF4-FFF2-40B4-BE49-F238E27FC236}">
                <a16:creationId xmlns:a16="http://schemas.microsoft.com/office/drawing/2014/main" id="{DF814F30-0B8F-9B88-405D-567A223DF0B6}"/>
              </a:ext>
            </a:extLst>
          </p:cNvPr>
          <p:cNvPicPr preferRelativeResize="0"/>
          <p:nvPr/>
        </p:nvPicPr>
        <p:blipFill rotWithShape="1">
          <a:blip r:embed="rId4">
            <a:alphaModFix/>
          </a:blip>
          <a:srcRect/>
          <a:stretch/>
        </p:blipFill>
        <p:spPr>
          <a:xfrm>
            <a:off x="178116" y="6332219"/>
            <a:ext cx="416244" cy="416244"/>
          </a:xfrm>
          <a:prstGeom prst="rect">
            <a:avLst/>
          </a:prstGeom>
          <a:noFill/>
          <a:ln>
            <a:noFill/>
          </a:ln>
        </p:spPr>
      </p:pic>
      <p:sp>
        <p:nvSpPr>
          <p:cNvPr id="3" name="Title 2">
            <a:extLst>
              <a:ext uri="{FF2B5EF4-FFF2-40B4-BE49-F238E27FC236}">
                <a16:creationId xmlns:a16="http://schemas.microsoft.com/office/drawing/2014/main" id="{75CB8C28-A70E-C5D4-5CCB-DD23681139DD}"/>
              </a:ext>
            </a:extLst>
          </p:cNvPr>
          <p:cNvSpPr>
            <a:spLocks noGrp="1"/>
          </p:cNvSpPr>
          <p:nvPr>
            <p:ph type="title"/>
          </p:nvPr>
        </p:nvSpPr>
        <p:spPr/>
        <p:txBody>
          <a:bodyPr/>
          <a:lstStyle/>
          <a:p>
            <a:pPr algn="ctr"/>
            <a:r>
              <a:rPr lang="en-PH" b="1" dirty="0"/>
              <a:t>Challenges Encountered</a:t>
            </a:r>
          </a:p>
        </p:txBody>
      </p:sp>
    </p:spTree>
    <p:extLst>
      <p:ext uri="{BB962C8B-B14F-4D97-AF65-F5344CB8AC3E}">
        <p14:creationId xmlns:p14="http://schemas.microsoft.com/office/powerpoint/2010/main" val="1069350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C0D9B0C4-2B91-AF7A-9805-4C6A05832417}"/>
            </a:ext>
          </a:extLst>
        </p:cNvPr>
        <p:cNvGrpSpPr/>
        <p:nvPr/>
      </p:nvGrpSpPr>
      <p:grpSpPr>
        <a:xfrm>
          <a:off x="0" y="0"/>
          <a:ext cx="0" cy="0"/>
          <a:chOff x="0" y="0"/>
          <a:chExt cx="0" cy="0"/>
        </a:xfrm>
      </p:grpSpPr>
      <p:pic>
        <p:nvPicPr>
          <p:cNvPr id="106" name="Google Shape;106;g2c4a3be41f8_0_0">
            <a:extLst>
              <a:ext uri="{FF2B5EF4-FFF2-40B4-BE49-F238E27FC236}">
                <a16:creationId xmlns:a16="http://schemas.microsoft.com/office/drawing/2014/main" id="{F21C80D5-294B-B153-82F7-40B1E27CEBA8}"/>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08" name="Google Shape;108;g2c4a3be41f8_0_0">
            <a:extLst>
              <a:ext uri="{FF2B5EF4-FFF2-40B4-BE49-F238E27FC236}">
                <a16:creationId xmlns:a16="http://schemas.microsoft.com/office/drawing/2014/main" id="{0A744E28-CE36-3F2B-95E6-2D11A94AF6D3}"/>
              </a:ext>
            </a:extLst>
          </p:cNvPr>
          <p:cNvSpPr txBox="1">
            <a:spLocks noGrp="1"/>
          </p:cNvSpPr>
          <p:nvPr>
            <p:ph type="body" idx="1"/>
          </p:nvPr>
        </p:nvSpPr>
        <p:spPr>
          <a:xfrm>
            <a:off x="495300" y="1524000"/>
            <a:ext cx="11201400" cy="4438650"/>
          </a:xfrm>
          <a:prstGeom prst="rect">
            <a:avLst/>
          </a:prstGeom>
          <a:noFill/>
          <a:ln>
            <a:noFill/>
          </a:ln>
        </p:spPr>
        <p:txBody>
          <a:bodyPr spcFirstLastPara="1" wrap="square" lIns="91425" tIns="45700" rIns="91425" bIns="45700" anchor="t" anchorCtr="0">
            <a:noAutofit/>
          </a:bodyPr>
          <a:lstStyle/>
          <a:p>
            <a:pPr indent="-457200" algn="just">
              <a:lnSpc>
                <a:spcPct val="107000"/>
              </a:lnSpc>
              <a:spcBef>
                <a:spcPts val="0"/>
              </a:spcBef>
              <a:spcAft>
                <a:spcPts val="600"/>
              </a:spcAft>
            </a:pPr>
            <a:r>
              <a:rPr lang="en-US" b="1" kern="100" dirty="0">
                <a:solidFill>
                  <a:schemeClr val="tx1"/>
                </a:solidFill>
                <a:latin typeface="+mj-lt"/>
                <a:ea typeface="Calibri" panose="020F0502020204030204" pitchFamily="34" charset="0"/>
                <a:cs typeface="Times New Roman" panose="02020603050405020304" pitchFamily="18" charset="0"/>
              </a:rPr>
              <a:t>Lawas:</a:t>
            </a:r>
            <a:r>
              <a:rPr lang="en-US" kern="100" dirty="0">
                <a:solidFill>
                  <a:schemeClr val="tx1"/>
                </a:solidFill>
                <a:latin typeface="+mj-lt"/>
                <a:ea typeface="Calibri" panose="020F0502020204030204" pitchFamily="34" charset="0"/>
                <a:cs typeface="Times New Roman" panose="02020603050405020304" pitchFamily="18" charset="0"/>
              </a:rPr>
              <a:t> </a:t>
            </a:r>
            <a:r>
              <a:rPr lang="en-US" sz="2400" kern="100" dirty="0">
                <a:solidFill>
                  <a:schemeClr val="tx1"/>
                </a:solidFill>
                <a:latin typeface="+mj-lt"/>
                <a:ea typeface="Calibri" panose="020F0502020204030204" pitchFamily="34" charset="0"/>
                <a:cs typeface="Times New Roman" panose="02020603050405020304" pitchFamily="18" charset="0"/>
              </a:rPr>
              <a:t>I still feel a bit shy when discussing important matters with my employer, and I sometimes struggle to explain technical requests—like institutional email setups—to students in simple, easy-to-understand language without relying too much on IT jargon. Improving how I communicate in these situations is something I’m actively working on.</a:t>
            </a:r>
          </a:p>
          <a:p>
            <a:pPr indent="-457200" algn="just">
              <a:lnSpc>
                <a:spcPct val="107000"/>
              </a:lnSpc>
              <a:spcBef>
                <a:spcPts val="0"/>
              </a:spcBef>
              <a:spcAft>
                <a:spcPts val="600"/>
              </a:spcAft>
            </a:pPr>
            <a:r>
              <a:rPr lang="en-US" sz="2400" b="1" kern="100" dirty="0">
                <a:solidFill>
                  <a:schemeClr val="tx1"/>
                </a:solidFill>
                <a:latin typeface="+mj-lt"/>
                <a:ea typeface="Calibri" panose="020F0502020204030204" pitchFamily="34" charset="0"/>
                <a:cs typeface="Times New Roman" panose="02020603050405020304" pitchFamily="18" charset="0"/>
              </a:rPr>
              <a:t>Lore:</a:t>
            </a:r>
            <a:r>
              <a:rPr lang="en-US" sz="2400" kern="100" dirty="0">
                <a:solidFill>
                  <a:schemeClr val="tx1"/>
                </a:solidFill>
                <a:latin typeface="+mj-lt"/>
                <a:ea typeface="Calibri" panose="020F0502020204030204" pitchFamily="34" charset="0"/>
                <a:cs typeface="Times New Roman" panose="02020603050405020304" pitchFamily="18" charset="0"/>
              </a:rPr>
              <a:t> </a:t>
            </a:r>
            <a:r>
              <a:rPr lang="en-US" sz="1800" kern="100" dirty="0">
                <a:solidFill>
                  <a:schemeClr val="tx1"/>
                </a:solidFill>
                <a:latin typeface="+mj-lt"/>
                <a:ea typeface="Calibri" panose="020F0502020204030204" pitchFamily="34" charset="0"/>
                <a:cs typeface="Times New Roman" panose="02020603050405020304" pitchFamily="18" charset="0"/>
              </a:rPr>
              <a:t>During my on-the-job training, I was assigned tasks like repairing printers, reformatting and setting up computers, and developing a document tracking system. Challenges included the lack of available parts and tools, unfamiliar printer models, and troubleshooting steps. I had to research user manuals and troubleshoot issues, and back up important data. Balancing development work with other technical duties was challenging, as we were unfamiliar with ASP </a:t>
            </a:r>
            <a:r>
              <a:rPr lang="en-US" sz="1800" kern="100" dirty="0" err="1">
                <a:solidFill>
                  <a:schemeClr val="tx1"/>
                </a:solidFill>
                <a:latin typeface="+mj-lt"/>
                <a:ea typeface="Calibri" panose="020F0502020204030204" pitchFamily="34" charset="0"/>
                <a:cs typeface="Times New Roman" panose="02020603050405020304" pitchFamily="18" charset="0"/>
              </a:rPr>
              <a:t>DotNet</a:t>
            </a:r>
            <a:r>
              <a:rPr lang="en-US" sz="1800" kern="100" dirty="0">
                <a:solidFill>
                  <a:schemeClr val="tx1"/>
                </a:solidFill>
                <a:latin typeface="+mj-lt"/>
                <a:ea typeface="Calibri" panose="020F0502020204030204" pitchFamily="34" charset="0"/>
                <a:cs typeface="Times New Roman" panose="02020603050405020304" pitchFamily="18" charset="0"/>
              </a:rPr>
              <a:t>. Despite these challenges, they helped me grow both technically and professionally, providing a better understanding of real-world IT work.</a:t>
            </a:r>
          </a:p>
        </p:txBody>
      </p:sp>
      <p:pic>
        <p:nvPicPr>
          <p:cNvPr id="109" name="Google Shape;109;g2c4a3be41f8_0_0">
            <a:extLst>
              <a:ext uri="{FF2B5EF4-FFF2-40B4-BE49-F238E27FC236}">
                <a16:creationId xmlns:a16="http://schemas.microsoft.com/office/drawing/2014/main" id="{65025B75-F170-B132-D247-17AA58E2337F}"/>
              </a:ext>
            </a:extLst>
          </p:cNvPr>
          <p:cNvPicPr preferRelativeResize="0"/>
          <p:nvPr/>
        </p:nvPicPr>
        <p:blipFill rotWithShape="1">
          <a:blip r:embed="rId4">
            <a:alphaModFix/>
          </a:blip>
          <a:srcRect/>
          <a:stretch/>
        </p:blipFill>
        <p:spPr>
          <a:xfrm>
            <a:off x="178116" y="6332219"/>
            <a:ext cx="416244" cy="416244"/>
          </a:xfrm>
          <a:prstGeom prst="rect">
            <a:avLst/>
          </a:prstGeom>
          <a:noFill/>
          <a:ln>
            <a:noFill/>
          </a:ln>
        </p:spPr>
      </p:pic>
      <p:sp>
        <p:nvSpPr>
          <p:cNvPr id="3" name="Title 2">
            <a:extLst>
              <a:ext uri="{FF2B5EF4-FFF2-40B4-BE49-F238E27FC236}">
                <a16:creationId xmlns:a16="http://schemas.microsoft.com/office/drawing/2014/main" id="{9EAB2B03-E8A4-59E4-C11C-BDD88BBADE22}"/>
              </a:ext>
            </a:extLst>
          </p:cNvPr>
          <p:cNvSpPr>
            <a:spLocks noGrp="1"/>
          </p:cNvSpPr>
          <p:nvPr>
            <p:ph type="title"/>
          </p:nvPr>
        </p:nvSpPr>
        <p:spPr/>
        <p:txBody>
          <a:bodyPr/>
          <a:lstStyle/>
          <a:p>
            <a:pPr algn="ctr"/>
            <a:r>
              <a:rPr lang="en-PH" b="1" dirty="0"/>
              <a:t>Challenges Encountered</a:t>
            </a:r>
          </a:p>
        </p:txBody>
      </p:sp>
    </p:spTree>
    <p:extLst>
      <p:ext uri="{BB962C8B-B14F-4D97-AF65-F5344CB8AC3E}">
        <p14:creationId xmlns:p14="http://schemas.microsoft.com/office/powerpoint/2010/main" val="69210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E837593C-BCDF-012D-C42C-663B84D9A1F2}"/>
            </a:ext>
          </a:extLst>
        </p:cNvPr>
        <p:cNvGrpSpPr/>
        <p:nvPr/>
      </p:nvGrpSpPr>
      <p:grpSpPr>
        <a:xfrm>
          <a:off x="0" y="0"/>
          <a:ext cx="0" cy="0"/>
          <a:chOff x="0" y="0"/>
          <a:chExt cx="0" cy="0"/>
        </a:xfrm>
      </p:grpSpPr>
      <p:pic>
        <p:nvPicPr>
          <p:cNvPr id="106" name="Google Shape;106;g2c4a3be41f8_0_0">
            <a:extLst>
              <a:ext uri="{FF2B5EF4-FFF2-40B4-BE49-F238E27FC236}">
                <a16:creationId xmlns:a16="http://schemas.microsoft.com/office/drawing/2014/main" id="{9F955E10-DD32-44DA-E9C5-A22AFD1F7D07}"/>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08" name="Google Shape;108;g2c4a3be41f8_0_0">
            <a:extLst>
              <a:ext uri="{FF2B5EF4-FFF2-40B4-BE49-F238E27FC236}">
                <a16:creationId xmlns:a16="http://schemas.microsoft.com/office/drawing/2014/main" id="{A8F65FF8-974C-FE83-2681-5C65A9207153}"/>
              </a:ext>
            </a:extLst>
          </p:cNvPr>
          <p:cNvSpPr txBox="1">
            <a:spLocks noGrp="1"/>
          </p:cNvSpPr>
          <p:nvPr>
            <p:ph type="body" idx="1"/>
          </p:nvPr>
        </p:nvSpPr>
        <p:spPr>
          <a:xfrm>
            <a:off x="838200" y="1638300"/>
            <a:ext cx="10515600" cy="4438650"/>
          </a:xfrm>
          <a:prstGeom prst="rect">
            <a:avLst/>
          </a:prstGeom>
          <a:noFill/>
          <a:ln>
            <a:noFill/>
          </a:ln>
        </p:spPr>
        <p:txBody>
          <a:bodyPr spcFirstLastPara="1" wrap="square" lIns="91425" tIns="45700" rIns="91425" bIns="45700" anchor="t" anchorCtr="0">
            <a:noAutofit/>
          </a:bodyPr>
          <a:lstStyle/>
          <a:p>
            <a:pPr indent="-457200" algn="just">
              <a:lnSpc>
                <a:spcPct val="107000"/>
              </a:lnSpc>
              <a:spcBef>
                <a:spcPts val="0"/>
              </a:spcBef>
              <a:spcAft>
                <a:spcPts val="600"/>
              </a:spcAft>
            </a:pPr>
            <a:r>
              <a:rPr lang="en-PH" b="1" kern="100" dirty="0" err="1">
                <a:solidFill>
                  <a:schemeClr val="tx1"/>
                </a:solidFill>
                <a:effectLst/>
                <a:latin typeface="+mj-lt"/>
                <a:ea typeface="Calibri" panose="020F0502020204030204" pitchFamily="34" charset="0"/>
                <a:cs typeface="Times New Roman" panose="02020603050405020304" pitchFamily="18" charset="0"/>
              </a:rPr>
              <a:t>Mantog</a:t>
            </a:r>
            <a:r>
              <a:rPr lang="en-PH" b="1" kern="100" dirty="0">
                <a:solidFill>
                  <a:schemeClr val="tx1"/>
                </a:solidFill>
                <a:effectLst/>
                <a:latin typeface="+mj-lt"/>
                <a:ea typeface="Calibri" panose="020F0502020204030204" pitchFamily="34" charset="0"/>
                <a:cs typeface="Times New Roman" panose="02020603050405020304" pitchFamily="18" charset="0"/>
              </a:rPr>
              <a:t>: </a:t>
            </a:r>
            <a:r>
              <a:rPr lang="en-PH" kern="100" dirty="0">
                <a:solidFill>
                  <a:schemeClr val="tx1"/>
                </a:solidFill>
                <a:effectLst/>
                <a:latin typeface="+mj-lt"/>
                <a:ea typeface="Calibri" panose="020F0502020204030204" pitchFamily="34" charset="0"/>
                <a:cs typeface="Times New Roman" panose="02020603050405020304" pitchFamily="18" charset="0"/>
              </a:rPr>
              <a:t>Fear of making mistakes.</a:t>
            </a:r>
          </a:p>
          <a:p>
            <a:pPr indent="-457200" algn="just">
              <a:lnSpc>
                <a:spcPct val="107000"/>
              </a:lnSpc>
              <a:spcBef>
                <a:spcPts val="0"/>
              </a:spcBef>
              <a:spcAft>
                <a:spcPts val="600"/>
              </a:spcAft>
            </a:pPr>
            <a:r>
              <a:rPr lang="en-PH" b="1" kern="100" dirty="0" err="1">
                <a:solidFill>
                  <a:schemeClr val="tx1"/>
                </a:solidFill>
                <a:effectLst/>
                <a:latin typeface="+mj-lt"/>
                <a:ea typeface="Calibri" panose="020F0502020204030204" pitchFamily="34" charset="0"/>
                <a:cs typeface="Times New Roman" panose="02020603050405020304" pitchFamily="18" charset="0"/>
              </a:rPr>
              <a:t>Sasiang</a:t>
            </a:r>
            <a:r>
              <a:rPr lang="en-PH" b="1" kern="100" dirty="0">
                <a:solidFill>
                  <a:schemeClr val="tx1"/>
                </a:solidFill>
                <a:effectLst/>
                <a:latin typeface="+mj-lt"/>
                <a:ea typeface="Calibri" panose="020F0502020204030204" pitchFamily="34" charset="0"/>
                <a:cs typeface="Times New Roman" panose="02020603050405020304" pitchFamily="18" charset="0"/>
              </a:rPr>
              <a:t>:</a:t>
            </a:r>
            <a:r>
              <a:rPr lang="en-PH" kern="100" dirty="0">
                <a:solidFill>
                  <a:schemeClr val="tx1"/>
                </a:solidFill>
                <a:effectLst/>
                <a:latin typeface="+mj-lt"/>
                <a:ea typeface="Calibri" panose="020F0502020204030204" pitchFamily="34" charset="0"/>
                <a:cs typeface="Times New Roman" panose="02020603050405020304" pitchFamily="18" charset="0"/>
              </a:rPr>
              <a:t> </a:t>
            </a:r>
            <a:r>
              <a:rPr lang="en-US" sz="2000" kern="100" dirty="0">
                <a:solidFill>
                  <a:schemeClr val="tx1"/>
                </a:solidFill>
                <a:effectLst/>
                <a:latin typeface="+mj-lt"/>
                <a:ea typeface="Calibri" panose="020F0502020204030204" pitchFamily="34" charset="0"/>
                <a:cs typeface="Times New Roman" panose="02020603050405020304" pitchFamily="18" charset="0"/>
              </a:rPr>
              <a:t>I was tasked with fixing printers, reformatting and configuring computers, and creating a document tracking system during my on-the-job training. Unfamiliar printer models, troubleshooting procedures, and a shortage of parts and tools were obstacles. I had to look up user manuals, solve problems, and make backups of crucial information. Because we were not experienced with ASP </a:t>
            </a:r>
            <a:r>
              <a:rPr lang="en-US" sz="2000" kern="100" dirty="0" err="1">
                <a:solidFill>
                  <a:schemeClr val="tx1"/>
                </a:solidFill>
                <a:effectLst/>
                <a:latin typeface="+mj-lt"/>
                <a:ea typeface="Calibri" panose="020F0502020204030204" pitchFamily="34" charset="0"/>
                <a:cs typeface="Times New Roman" panose="02020603050405020304" pitchFamily="18" charset="0"/>
              </a:rPr>
              <a:t>DotNet</a:t>
            </a:r>
            <a:r>
              <a:rPr lang="en-US" sz="2000" kern="100" dirty="0">
                <a:solidFill>
                  <a:schemeClr val="tx1"/>
                </a:solidFill>
                <a:effectLst/>
                <a:latin typeface="+mj-lt"/>
                <a:ea typeface="Calibri" panose="020F0502020204030204" pitchFamily="34" charset="0"/>
                <a:cs typeface="Times New Roman" panose="02020603050405020304" pitchFamily="18" charset="0"/>
              </a:rPr>
              <a:t>, it was difficult to balance development work with other technical responsibilities. Despite these difficulties, they aided in my professional and technical development and improved my comprehension of actual IT work.</a:t>
            </a:r>
            <a:endParaRPr lang="en-PH" sz="2000" kern="100" dirty="0">
              <a:solidFill>
                <a:schemeClr val="tx1"/>
              </a:solidFill>
              <a:effectLst/>
              <a:latin typeface="+mj-lt"/>
              <a:ea typeface="Calibri" panose="020F0502020204030204" pitchFamily="34" charset="0"/>
              <a:cs typeface="Times New Roman" panose="02020603050405020304" pitchFamily="18" charset="0"/>
            </a:endParaRPr>
          </a:p>
        </p:txBody>
      </p:sp>
      <p:pic>
        <p:nvPicPr>
          <p:cNvPr id="109" name="Google Shape;109;g2c4a3be41f8_0_0">
            <a:extLst>
              <a:ext uri="{FF2B5EF4-FFF2-40B4-BE49-F238E27FC236}">
                <a16:creationId xmlns:a16="http://schemas.microsoft.com/office/drawing/2014/main" id="{4095B11C-F27B-45AB-1185-7C600CF35895}"/>
              </a:ext>
            </a:extLst>
          </p:cNvPr>
          <p:cNvPicPr preferRelativeResize="0"/>
          <p:nvPr/>
        </p:nvPicPr>
        <p:blipFill rotWithShape="1">
          <a:blip r:embed="rId4">
            <a:alphaModFix/>
          </a:blip>
          <a:srcRect/>
          <a:stretch/>
        </p:blipFill>
        <p:spPr>
          <a:xfrm>
            <a:off x="178116" y="6332219"/>
            <a:ext cx="416244" cy="416244"/>
          </a:xfrm>
          <a:prstGeom prst="rect">
            <a:avLst/>
          </a:prstGeom>
          <a:noFill/>
          <a:ln>
            <a:noFill/>
          </a:ln>
        </p:spPr>
      </p:pic>
      <p:sp>
        <p:nvSpPr>
          <p:cNvPr id="3" name="Title 2">
            <a:extLst>
              <a:ext uri="{FF2B5EF4-FFF2-40B4-BE49-F238E27FC236}">
                <a16:creationId xmlns:a16="http://schemas.microsoft.com/office/drawing/2014/main" id="{B5035C67-34D6-4C5E-E67E-4A7747CC5C76}"/>
              </a:ext>
            </a:extLst>
          </p:cNvPr>
          <p:cNvSpPr>
            <a:spLocks noGrp="1"/>
          </p:cNvSpPr>
          <p:nvPr>
            <p:ph type="title"/>
          </p:nvPr>
        </p:nvSpPr>
        <p:spPr/>
        <p:txBody>
          <a:bodyPr/>
          <a:lstStyle/>
          <a:p>
            <a:pPr algn="ctr"/>
            <a:r>
              <a:rPr lang="en-PH" b="1" dirty="0"/>
              <a:t>Challenges Encountered</a:t>
            </a:r>
          </a:p>
        </p:txBody>
      </p:sp>
    </p:spTree>
    <p:extLst>
      <p:ext uri="{BB962C8B-B14F-4D97-AF65-F5344CB8AC3E}">
        <p14:creationId xmlns:p14="http://schemas.microsoft.com/office/powerpoint/2010/main" val="3911278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9DAF5292-FE59-7239-9A64-10DB00EAE8D9}"/>
            </a:ext>
          </a:extLst>
        </p:cNvPr>
        <p:cNvGrpSpPr/>
        <p:nvPr/>
      </p:nvGrpSpPr>
      <p:grpSpPr>
        <a:xfrm>
          <a:off x="0" y="0"/>
          <a:ext cx="0" cy="0"/>
          <a:chOff x="0" y="0"/>
          <a:chExt cx="0" cy="0"/>
        </a:xfrm>
      </p:grpSpPr>
      <p:pic>
        <p:nvPicPr>
          <p:cNvPr id="106" name="Google Shape;106;g2c4a3be41f8_0_0">
            <a:extLst>
              <a:ext uri="{FF2B5EF4-FFF2-40B4-BE49-F238E27FC236}">
                <a16:creationId xmlns:a16="http://schemas.microsoft.com/office/drawing/2014/main" id="{C69AD2A0-FEB4-2C93-DCF2-C3E202D5D740}"/>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08" name="Google Shape;108;g2c4a3be41f8_0_0">
            <a:extLst>
              <a:ext uri="{FF2B5EF4-FFF2-40B4-BE49-F238E27FC236}">
                <a16:creationId xmlns:a16="http://schemas.microsoft.com/office/drawing/2014/main" id="{DF86ACF2-C22D-850A-F6A4-BFB2D25DFB4C}"/>
              </a:ext>
            </a:extLst>
          </p:cNvPr>
          <p:cNvSpPr txBox="1">
            <a:spLocks noGrp="1"/>
          </p:cNvSpPr>
          <p:nvPr>
            <p:ph type="body" idx="1"/>
          </p:nvPr>
        </p:nvSpPr>
        <p:spPr>
          <a:xfrm>
            <a:off x="639462" y="1502375"/>
            <a:ext cx="10913076" cy="4438650"/>
          </a:xfrm>
          <a:prstGeom prst="rect">
            <a:avLst/>
          </a:prstGeom>
          <a:noFill/>
          <a:ln>
            <a:noFill/>
          </a:ln>
        </p:spPr>
        <p:txBody>
          <a:bodyPr spcFirstLastPara="1" wrap="square" lIns="91425" tIns="45700" rIns="91425" bIns="45700" anchor="t" anchorCtr="0">
            <a:noAutofit/>
          </a:bodyPr>
          <a:lstStyle/>
          <a:p>
            <a:pPr indent="-457200" algn="just">
              <a:lnSpc>
                <a:spcPct val="107000"/>
              </a:lnSpc>
              <a:spcBef>
                <a:spcPts val="0"/>
              </a:spcBef>
              <a:spcAft>
                <a:spcPts val="600"/>
              </a:spcAft>
            </a:pPr>
            <a:r>
              <a:rPr lang="en-PH" b="1" kern="100" dirty="0" err="1">
                <a:solidFill>
                  <a:schemeClr val="tx1"/>
                </a:solidFill>
                <a:effectLst/>
                <a:latin typeface="+mj-lt"/>
                <a:ea typeface="Calibri" panose="020F0502020204030204" pitchFamily="34" charset="0"/>
                <a:cs typeface="Times New Roman" panose="02020603050405020304" pitchFamily="18" charset="0"/>
              </a:rPr>
              <a:t>Superalez</a:t>
            </a:r>
            <a:r>
              <a:rPr lang="en-PH" b="1" kern="100" dirty="0">
                <a:solidFill>
                  <a:schemeClr val="tx1"/>
                </a:solidFill>
                <a:effectLst/>
                <a:latin typeface="+mj-lt"/>
                <a:ea typeface="Calibri" panose="020F0502020204030204" pitchFamily="34" charset="0"/>
                <a:cs typeface="Times New Roman" panose="02020603050405020304" pitchFamily="18" charset="0"/>
              </a:rPr>
              <a:t>:</a:t>
            </a:r>
            <a:r>
              <a:rPr lang="en-PH" sz="3200" kern="100" dirty="0">
                <a:solidFill>
                  <a:schemeClr val="tx1"/>
                </a:solidFill>
                <a:effectLst/>
                <a:latin typeface="+mj-lt"/>
                <a:ea typeface="Calibri" panose="020F0502020204030204" pitchFamily="34" charset="0"/>
                <a:cs typeface="Times New Roman" panose="02020603050405020304" pitchFamily="18" charset="0"/>
              </a:rPr>
              <a:t> </a:t>
            </a:r>
            <a:r>
              <a:rPr lang="en-US" sz="2400" kern="100" dirty="0">
                <a:solidFill>
                  <a:schemeClr val="tx1"/>
                </a:solidFill>
                <a:effectLst/>
                <a:latin typeface="+mj-lt"/>
                <a:ea typeface="Calibri" panose="020F0502020204030204" pitchFamily="34" charset="0"/>
                <a:cs typeface="Times New Roman" panose="02020603050405020304" pitchFamily="18" charset="0"/>
              </a:rPr>
              <a:t>The hardest thing for me to deal with is having poor memory. Data entries and information are accumulating, leaving me unsure of where to begin or what I should address first. I let my short fuse to get in the way of my work as well, which led to poor progress on whatever assignments my supervisor gave me.</a:t>
            </a:r>
            <a:endParaRPr lang="en-PH" sz="2400" kern="100" dirty="0">
              <a:solidFill>
                <a:schemeClr val="tx1"/>
              </a:solidFill>
              <a:effectLst/>
              <a:latin typeface="+mj-lt"/>
              <a:ea typeface="Calibri" panose="020F0502020204030204" pitchFamily="34" charset="0"/>
              <a:cs typeface="Times New Roman" panose="02020603050405020304" pitchFamily="18" charset="0"/>
            </a:endParaRPr>
          </a:p>
          <a:p>
            <a:pPr indent="-457200" algn="just">
              <a:lnSpc>
                <a:spcPct val="107000"/>
              </a:lnSpc>
              <a:spcBef>
                <a:spcPts val="0"/>
              </a:spcBef>
              <a:spcAft>
                <a:spcPts val="600"/>
              </a:spcAft>
            </a:pPr>
            <a:r>
              <a:rPr lang="en-PH" b="1" kern="100" dirty="0">
                <a:solidFill>
                  <a:schemeClr val="tx1"/>
                </a:solidFill>
                <a:effectLst/>
                <a:latin typeface="+mj-lt"/>
                <a:ea typeface="Calibri" panose="020F0502020204030204" pitchFamily="34" charset="0"/>
                <a:cs typeface="Times New Roman" panose="02020603050405020304" pitchFamily="18" charset="0"/>
              </a:rPr>
              <a:t>Venturina:</a:t>
            </a:r>
            <a:r>
              <a:rPr lang="en-PH" kern="100" dirty="0">
                <a:solidFill>
                  <a:schemeClr val="tx1"/>
                </a:solidFill>
                <a:effectLst/>
                <a:latin typeface="+mj-lt"/>
                <a:ea typeface="Calibri" panose="020F0502020204030204" pitchFamily="34" charset="0"/>
                <a:cs typeface="Times New Roman" panose="02020603050405020304" pitchFamily="18" charset="0"/>
              </a:rPr>
              <a:t> </a:t>
            </a:r>
            <a:r>
              <a:rPr lang="en-US" sz="2000" kern="100" dirty="0">
                <a:solidFill>
                  <a:schemeClr val="tx1"/>
                </a:solidFill>
                <a:effectLst/>
                <a:latin typeface="+mj-lt"/>
                <a:ea typeface="Calibri" panose="020F0502020204030204" pitchFamily="34" charset="0"/>
                <a:cs typeface="Times New Roman" panose="02020603050405020304" pitchFamily="18" charset="0"/>
              </a:rPr>
              <a:t>I experienced personal adjustments in a professional work environment, particularly in communication and interpersonal interaction. I realized the importance of collaboration and open communication in the workplace. Transitioning from a student to an IT intern was a significant shift, as I had to adapt quickly to new expectations and productivity measures. I also learned to manage time, communicate clearly, and contribute actively to the organization's goals.</a:t>
            </a:r>
            <a:endParaRPr lang="en-PH" sz="2000" kern="100" dirty="0">
              <a:solidFill>
                <a:schemeClr val="tx1"/>
              </a:solidFill>
              <a:effectLst/>
              <a:latin typeface="+mj-lt"/>
              <a:ea typeface="Calibri" panose="020F0502020204030204" pitchFamily="34" charset="0"/>
              <a:cs typeface="Times New Roman" panose="02020603050405020304" pitchFamily="18" charset="0"/>
            </a:endParaRPr>
          </a:p>
        </p:txBody>
      </p:sp>
      <p:pic>
        <p:nvPicPr>
          <p:cNvPr id="109" name="Google Shape;109;g2c4a3be41f8_0_0">
            <a:extLst>
              <a:ext uri="{FF2B5EF4-FFF2-40B4-BE49-F238E27FC236}">
                <a16:creationId xmlns:a16="http://schemas.microsoft.com/office/drawing/2014/main" id="{1C2EA21D-0E0D-8B44-7C6D-BC6893BAA47E}"/>
              </a:ext>
            </a:extLst>
          </p:cNvPr>
          <p:cNvPicPr preferRelativeResize="0"/>
          <p:nvPr/>
        </p:nvPicPr>
        <p:blipFill rotWithShape="1">
          <a:blip r:embed="rId4">
            <a:alphaModFix/>
          </a:blip>
          <a:srcRect/>
          <a:stretch/>
        </p:blipFill>
        <p:spPr>
          <a:xfrm>
            <a:off x="178116" y="6332219"/>
            <a:ext cx="416244" cy="416244"/>
          </a:xfrm>
          <a:prstGeom prst="rect">
            <a:avLst/>
          </a:prstGeom>
          <a:noFill/>
          <a:ln>
            <a:noFill/>
          </a:ln>
        </p:spPr>
      </p:pic>
      <p:sp>
        <p:nvSpPr>
          <p:cNvPr id="3" name="Title 2">
            <a:extLst>
              <a:ext uri="{FF2B5EF4-FFF2-40B4-BE49-F238E27FC236}">
                <a16:creationId xmlns:a16="http://schemas.microsoft.com/office/drawing/2014/main" id="{83750102-D616-F3B9-0959-7B6942FB671E}"/>
              </a:ext>
            </a:extLst>
          </p:cNvPr>
          <p:cNvSpPr>
            <a:spLocks noGrp="1"/>
          </p:cNvSpPr>
          <p:nvPr>
            <p:ph type="title"/>
          </p:nvPr>
        </p:nvSpPr>
        <p:spPr>
          <a:xfrm>
            <a:off x="838200" y="365126"/>
            <a:ext cx="10515600" cy="1137250"/>
          </a:xfrm>
        </p:spPr>
        <p:txBody>
          <a:bodyPr/>
          <a:lstStyle/>
          <a:p>
            <a:pPr algn="ctr"/>
            <a:r>
              <a:rPr lang="en-PH" b="1" dirty="0"/>
              <a:t>Challenges Encountered</a:t>
            </a:r>
          </a:p>
        </p:txBody>
      </p:sp>
    </p:spTree>
    <p:extLst>
      <p:ext uri="{BB962C8B-B14F-4D97-AF65-F5344CB8AC3E}">
        <p14:creationId xmlns:p14="http://schemas.microsoft.com/office/powerpoint/2010/main" val="40347234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59F38812-4580-771B-7F84-021F38A83953}"/>
            </a:ext>
          </a:extLst>
        </p:cNvPr>
        <p:cNvGrpSpPr/>
        <p:nvPr/>
      </p:nvGrpSpPr>
      <p:grpSpPr>
        <a:xfrm>
          <a:off x="0" y="0"/>
          <a:ext cx="0" cy="0"/>
          <a:chOff x="0" y="0"/>
          <a:chExt cx="0" cy="0"/>
        </a:xfrm>
      </p:grpSpPr>
      <p:pic>
        <p:nvPicPr>
          <p:cNvPr id="106" name="Google Shape;106;g2c4a3be41f8_0_0">
            <a:extLst>
              <a:ext uri="{FF2B5EF4-FFF2-40B4-BE49-F238E27FC236}">
                <a16:creationId xmlns:a16="http://schemas.microsoft.com/office/drawing/2014/main" id="{7162D7C5-E327-4D89-78F7-0B419D408269}"/>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09" name="Google Shape;109;g2c4a3be41f8_0_0">
            <a:extLst>
              <a:ext uri="{FF2B5EF4-FFF2-40B4-BE49-F238E27FC236}">
                <a16:creationId xmlns:a16="http://schemas.microsoft.com/office/drawing/2014/main" id="{EA5F7E08-0D24-52F0-35A7-9374A9BEE346}"/>
              </a:ext>
            </a:extLst>
          </p:cNvPr>
          <p:cNvPicPr preferRelativeResize="0"/>
          <p:nvPr/>
        </p:nvPicPr>
        <p:blipFill rotWithShape="1">
          <a:blip r:embed="rId4">
            <a:alphaModFix/>
          </a:blip>
          <a:srcRect/>
          <a:stretch/>
        </p:blipFill>
        <p:spPr>
          <a:xfrm>
            <a:off x="178116" y="6332219"/>
            <a:ext cx="416244" cy="416244"/>
          </a:xfrm>
          <a:prstGeom prst="rect">
            <a:avLst/>
          </a:prstGeom>
          <a:noFill/>
          <a:ln>
            <a:noFill/>
          </a:ln>
        </p:spPr>
      </p:pic>
      <p:sp>
        <p:nvSpPr>
          <p:cNvPr id="3" name="Title 2">
            <a:extLst>
              <a:ext uri="{FF2B5EF4-FFF2-40B4-BE49-F238E27FC236}">
                <a16:creationId xmlns:a16="http://schemas.microsoft.com/office/drawing/2014/main" id="{749B0D1F-D9DA-EA46-CEE0-638AC0C8B15B}"/>
              </a:ext>
            </a:extLst>
          </p:cNvPr>
          <p:cNvSpPr>
            <a:spLocks noGrp="1"/>
          </p:cNvSpPr>
          <p:nvPr>
            <p:ph type="title"/>
          </p:nvPr>
        </p:nvSpPr>
        <p:spPr>
          <a:xfrm>
            <a:off x="838200" y="118268"/>
            <a:ext cx="10515600" cy="1325563"/>
          </a:xfrm>
        </p:spPr>
        <p:txBody>
          <a:bodyPr/>
          <a:lstStyle/>
          <a:p>
            <a:pPr algn="ctr"/>
            <a:r>
              <a:rPr lang="en-PH" b="1" dirty="0"/>
              <a:t>Learning Insights</a:t>
            </a:r>
          </a:p>
        </p:txBody>
      </p:sp>
      <p:sp>
        <p:nvSpPr>
          <p:cNvPr id="5" name="Google Shape;108;g2c4a3be41f8_0_0">
            <a:extLst>
              <a:ext uri="{FF2B5EF4-FFF2-40B4-BE49-F238E27FC236}">
                <a16:creationId xmlns:a16="http://schemas.microsoft.com/office/drawing/2014/main" id="{EC681039-F903-6F13-3CC8-10CA1748E3A5}"/>
              </a:ext>
            </a:extLst>
          </p:cNvPr>
          <p:cNvSpPr txBox="1">
            <a:spLocks noGrp="1"/>
          </p:cNvSpPr>
          <p:nvPr>
            <p:ph type="body" idx="1"/>
          </p:nvPr>
        </p:nvSpPr>
        <p:spPr>
          <a:xfrm>
            <a:off x="178116" y="1371600"/>
            <a:ext cx="11646022" cy="4705350"/>
          </a:xfrm>
          <a:prstGeom prst="rect">
            <a:avLst/>
          </a:prstGeom>
          <a:noFill/>
          <a:ln>
            <a:noFill/>
          </a:ln>
        </p:spPr>
        <p:txBody>
          <a:bodyPr spcFirstLastPara="1" wrap="square" lIns="91425" tIns="45700" rIns="91425" bIns="45700" anchor="t" anchorCtr="0">
            <a:noAutofit/>
          </a:bodyPr>
          <a:lstStyle/>
          <a:p>
            <a:pPr indent="-457200" algn="just">
              <a:lnSpc>
                <a:spcPct val="107000"/>
              </a:lnSpc>
              <a:spcBef>
                <a:spcPts val="0"/>
              </a:spcBef>
              <a:spcAft>
                <a:spcPts val="600"/>
              </a:spcAft>
            </a:pPr>
            <a:r>
              <a:rPr lang="en-PH" b="1" kern="100" dirty="0">
                <a:solidFill>
                  <a:schemeClr val="tx1"/>
                </a:solidFill>
                <a:effectLst/>
                <a:latin typeface="+mj-lt"/>
                <a:ea typeface="Calibri" panose="020F0502020204030204" pitchFamily="34" charset="0"/>
                <a:cs typeface="Times New Roman" panose="02020603050405020304" pitchFamily="18" charset="0"/>
              </a:rPr>
              <a:t>Antonio:</a:t>
            </a:r>
            <a:r>
              <a:rPr lang="en-PH" kern="100" dirty="0">
                <a:solidFill>
                  <a:schemeClr val="tx1"/>
                </a:solidFill>
                <a:effectLst/>
                <a:latin typeface="+mj-lt"/>
                <a:ea typeface="Calibri" panose="020F0502020204030204" pitchFamily="34" charset="0"/>
                <a:cs typeface="Times New Roman" panose="02020603050405020304" pitchFamily="18" charset="0"/>
              </a:rPr>
              <a:t> </a:t>
            </a:r>
            <a:r>
              <a:rPr lang="en-US" sz="2400" dirty="0">
                <a:effectLst/>
                <a:latin typeface="Arial" panose="020B0604020202020204" pitchFamily="34" charset="0"/>
                <a:ea typeface="Calibri" panose="020F0502020204030204" pitchFamily="34" charset="0"/>
              </a:rPr>
              <a:t>With the majority of my time spent working with the office, there are a lot of things that learned and developed throughout the journey. Majority of clerical tasks are used to be hard as I thought of them in the past, but now that I am given a chance to experience it personally, I can confidently say that I am now a more capable IT support. We were given the tasks to test (user testing) a particular system/application, and I gained a lot of lessons while doing the job.</a:t>
            </a:r>
            <a:endParaRPr lang="en-PH" sz="2400" kern="100" dirty="0">
              <a:solidFill>
                <a:schemeClr val="tx1"/>
              </a:solidFill>
              <a:effectLst/>
              <a:latin typeface="+mj-lt"/>
              <a:ea typeface="Calibri" panose="020F0502020204030204" pitchFamily="34" charset="0"/>
              <a:cs typeface="Times New Roman" panose="02020603050405020304" pitchFamily="18" charset="0"/>
            </a:endParaRPr>
          </a:p>
          <a:p>
            <a:pPr algn="just"/>
            <a:r>
              <a:rPr lang="en-PH" b="1" kern="100" dirty="0">
                <a:solidFill>
                  <a:schemeClr val="tx1"/>
                </a:solidFill>
                <a:effectLst/>
                <a:latin typeface="+mj-lt"/>
                <a:ea typeface="Calibri" panose="020F0502020204030204" pitchFamily="34" charset="0"/>
                <a:cs typeface="Times New Roman" panose="02020603050405020304" pitchFamily="18" charset="0"/>
              </a:rPr>
              <a:t>Aparicio:</a:t>
            </a:r>
            <a:r>
              <a:rPr lang="en-PH" kern="100" dirty="0">
                <a:solidFill>
                  <a:schemeClr val="tx1"/>
                </a:solidFill>
                <a:effectLst/>
                <a:latin typeface="+mj-lt"/>
                <a:ea typeface="Calibri" panose="020F0502020204030204" pitchFamily="34" charset="0"/>
                <a:cs typeface="Times New Roman" panose="02020603050405020304" pitchFamily="18" charset="0"/>
              </a:rPr>
              <a:t> </a:t>
            </a:r>
            <a:r>
              <a:rPr lang="en-US" sz="2400" kern="100" dirty="0">
                <a:solidFill>
                  <a:schemeClr val="tx1"/>
                </a:solidFill>
                <a:effectLst/>
                <a:latin typeface="+mj-lt"/>
                <a:ea typeface="Calibri" panose="020F0502020204030204" pitchFamily="34" charset="0"/>
                <a:cs typeface="Times New Roman" panose="02020603050405020304" pitchFamily="18" charset="0"/>
              </a:rPr>
              <a:t>Since the resumption of face-to-face classes, I have gained substantial experience at the ICTU Office. Beginning as a volunteer and later transitioning to an intern, I have had the opportunity to apply my knowledge in a professional setting, contributing to technical tasks, quality assurance, and various administrative duties.</a:t>
            </a:r>
            <a:endParaRPr lang="en-PH" kern="100" dirty="0">
              <a:solidFill>
                <a:schemeClr val="tx1"/>
              </a:solidFill>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159581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7493B990-92FD-1994-B703-6D7BD2162880}"/>
            </a:ext>
          </a:extLst>
        </p:cNvPr>
        <p:cNvGrpSpPr/>
        <p:nvPr/>
      </p:nvGrpSpPr>
      <p:grpSpPr>
        <a:xfrm>
          <a:off x="0" y="0"/>
          <a:ext cx="0" cy="0"/>
          <a:chOff x="0" y="0"/>
          <a:chExt cx="0" cy="0"/>
        </a:xfrm>
      </p:grpSpPr>
      <p:pic>
        <p:nvPicPr>
          <p:cNvPr id="106" name="Google Shape;106;g2c4a3be41f8_0_0">
            <a:extLst>
              <a:ext uri="{FF2B5EF4-FFF2-40B4-BE49-F238E27FC236}">
                <a16:creationId xmlns:a16="http://schemas.microsoft.com/office/drawing/2014/main" id="{DA0F2727-6C16-E3B3-A4D6-E1014E0C93AB}"/>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09" name="Google Shape;109;g2c4a3be41f8_0_0">
            <a:extLst>
              <a:ext uri="{FF2B5EF4-FFF2-40B4-BE49-F238E27FC236}">
                <a16:creationId xmlns:a16="http://schemas.microsoft.com/office/drawing/2014/main" id="{D31409BE-A1D3-1592-0750-999F0A86EFDD}"/>
              </a:ext>
            </a:extLst>
          </p:cNvPr>
          <p:cNvPicPr preferRelativeResize="0"/>
          <p:nvPr/>
        </p:nvPicPr>
        <p:blipFill rotWithShape="1">
          <a:blip r:embed="rId4">
            <a:alphaModFix/>
          </a:blip>
          <a:srcRect/>
          <a:stretch/>
        </p:blipFill>
        <p:spPr>
          <a:xfrm>
            <a:off x="178116" y="6332219"/>
            <a:ext cx="416244" cy="416244"/>
          </a:xfrm>
          <a:prstGeom prst="rect">
            <a:avLst/>
          </a:prstGeom>
          <a:noFill/>
          <a:ln>
            <a:noFill/>
          </a:ln>
        </p:spPr>
      </p:pic>
      <p:sp>
        <p:nvSpPr>
          <p:cNvPr id="3" name="Title 2">
            <a:extLst>
              <a:ext uri="{FF2B5EF4-FFF2-40B4-BE49-F238E27FC236}">
                <a16:creationId xmlns:a16="http://schemas.microsoft.com/office/drawing/2014/main" id="{00F211E0-F001-62AD-433A-164045F10E26}"/>
              </a:ext>
            </a:extLst>
          </p:cNvPr>
          <p:cNvSpPr>
            <a:spLocks noGrp="1"/>
          </p:cNvSpPr>
          <p:nvPr>
            <p:ph type="title"/>
          </p:nvPr>
        </p:nvSpPr>
        <p:spPr>
          <a:xfrm>
            <a:off x="838200" y="118268"/>
            <a:ext cx="10515600" cy="1325563"/>
          </a:xfrm>
        </p:spPr>
        <p:txBody>
          <a:bodyPr/>
          <a:lstStyle/>
          <a:p>
            <a:pPr algn="ctr"/>
            <a:r>
              <a:rPr lang="en-PH" b="1" dirty="0"/>
              <a:t>Learning Insights</a:t>
            </a:r>
          </a:p>
        </p:txBody>
      </p:sp>
      <p:sp>
        <p:nvSpPr>
          <p:cNvPr id="5" name="Google Shape;108;g2c4a3be41f8_0_0">
            <a:extLst>
              <a:ext uri="{FF2B5EF4-FFF2-40B4-BE49-F238E27FC236}">
                <a16:creationId xmlns:a16="http://schemas.microsoft.com/office/drawing/2014/main" id="{E79E15C3-E97F-625F-0D03-0F78E4F90B10}"/>
              </a:ext>
            </a:extLst>
          </p:cNvPr>
          <p:cNvSpPr txBox="1">
            <a:spLocks noGrp="1"/>
          </p:cNvSpPr>
          <p:nvPr>
            <p:ph type="body" idx="1"/>
          </p:nvPr>
        </p:nvSpPr>
        <p:spPr>
          <a:xfrm>
            <a:off x="838200" y="1638300"/>
            <a:ext cx="10515600" cy="4438650"/>
          </a:xfrm>
          <a:prstGeom prst="rect">
            <a:avLst/>
          </a:prstGeom>
          <a:noFill/>
          <a:ln>
            <a:noFill/>
          </a:ln>
        </p:spPr>
        <p:txBody>
          <a:bodyPr spcFirstLastPara="1" wrap="square" lIns="91425" tIns="45700" rIns="91425" bIns="45700" anchor="t" anchorCtr="0">
            <a:noAutofit/>
          </a:bodyPr>
          <a:lstStyle/>
          <a:p>
            <a:pPr indent="-457200" algn="just">
              <a:lnSpc>
                <a:spcPct val="107000"/>
              </a:lnSpc>
              <a:spcBef>
                <a:spcPts val="0"/>
              </a:spcBef>
              <a:spcAft>
                <a:spcPts val="600"/>
              </a:spcAft>
            </a:pPr>
            <a:r>
              <a:rPr lang="en-PH" b="1" kern="100" dirty="0">
                <a:solidFill>
                  <a:schemeClr val="tx1"/>
                </a:solidFill>
                <a:effectLst/>
                <a:latin typeface="+mj-lt"/>
                <a:ea typeface="Calibri" panose="020F0502020204030204" pitchFamily="34" charset="0"/>
                <a:cs typeface="Times New Roman" panose="02020603050405020304" pitchFamily="18" charset="0"/>
              </a:rPr>
              <a:t>Colita:</a:t>
            </a:r>
            <a:r>
              <a:rPr lang="en-PH" kern="100" dirty="0">
                <a:solidFill>
                  <a:schemeClr val="tx1"/>
                </a:solidFill>
                <a:effectLst/>
                <a:latin typeface="+mj-lt"/>
                <a:ea typeface="Calibri" panose="020F0502020204030204" pitchFamily="34" charset="0"/>
                <a:cs typeface="Times New Roman" panose="02020603050405020304" pitchFamily="18" charset="0"/>
              </a:rPr>
              <a:t> </a:t>
            </a:r>
            <a:r>
              <a:rPr lang="en-US" sz="2400" kern="100" dirty="0">
                <a:solidFill>
                  <a:schemeClr val="tx1"/>
                </a:solidFill>
                <a:effectLst/>
                <a:latin typeface="+mj-lt"/>
                <a:ea typeface="Calibri" panose="020F0502020204030204" pitchFamily="34" charset="0"/>
                <a:cs typeface="Times New Roman" panose="02020603050405020304" pitchFamily="18" charset="0"/>
              </a:rPr>
              <a:t>As an IT student intern assigned to the </a:t>
            </a:r>
            <a:r>
              <a:rPr lang="en-US" sz="2400" kern="100" dirty="0" err="1">
                <a:solidFill>
                  <a:schemeClr val="tx1"/>
                </a:solidFill>
                <a:effectLst/>
                <a:latin typeface="+mj-lt"/>
                <a:ea typeface="Calibri" panose="020F0502020204030204" pitchFamily="34" charset="0"/>
                <a:cs typeface="Times New Roman" panose="02020603050405020304" pitchFamily="18" charset="0"/>
              </a:rPr>
              <a:t>DOrSU</a:t>
            </a:r>
            <a:r>
              <a:rPr lang="en-US" sz="2400" kern="100" dirty="0">
                <a:solidFill>
                  <a:schemeClr val="tx1"/>
                </a:solidFill>
                <a:effectLst/>
                <a:latin typeface="+mj-lt"/>
                <a:ea typeface="Calibri" panose="020F0502020204030204" pitchFamily="34" charset="0"/>
                <a:cs typeface="Times New Roman" panose="02020603050405020304" pitchFamily="18" charset="0"/>
              </a:rPr>
              <a:t> DICT Office (ICTU), I gained valuable experience in managing tasks effectively, which deepened my understanding of real-world IT operations. This opportunity also enhanced my technical and communication skills as I collaborated with experienced professionals.</a:t>
            </a:r>
            <a:endParaRPr lang="en-PH" sz="2400" kern="100" dirty="0">
              <a:solidFill>
                <a:schemeClr val="tx1"/>
              </a:solidFill>
              <a:effectLst/>
              <a:latin typeface="+mj-lt"/>
              <a:ea typeface="Calibri" panose="020F0502020204030204" pitchFamily="34" charset="0"/>
              <a:cs typeface="Times New Roman" panose="02020603050405020304" pitchFamily="18" charset="0"/>
            </a:endParaRPr>
          </a:p>
          <a:p>
            <a:pPr indent="-457200" algn="just">
              <a:lnSpc>
                <a:spcPct val="107000"/>
              </a:lnSpc>
              <a:spcBef>
                <a:spcPts val="0"/>
              </a:spcBef>
              <a:spcAft>
                <a:spcPts val="600"/>
              </a:spcAft>
            </a:pPr>
            <a:r>
              <a:rPr lang="en-PH" b="1" kern="100" dirty="0">
                <a:solidFill>
                  <a:schemeClr val="tx1"/>
                </a:solidFill>
                <a:effectLst/>
                <a:latin typeface="+mj-lt"/>
                <a:ea typeface="Calibri" panose="020F0502020204030204" pitchFamily="34" charset="0"/>
                <a:cs typeface="Times New Roman" panose="02020603050405020304" pitchFamily="18" charset="0"/>
              </a:rPr>
              <a:t>Domingo:</a:t>
            </a:r>
            <a:r>
              <a:rPr lang="en-PH" kern="100" dirty="0">
                <a:solidFill>
                  <a:schemeClr val="tx1"/>
                </a:solidFill>
                <a:effectLst/>
                <a:latin typeface="+mj-lt"/>
                <a:ea typeface="Calibri" panose="020F0502020204030204" pitchFamily="34" charset="0"/>
                <a:cs typeface="Times New Roman" panose="02020603050405020304" pitchFamily="18" charset="0"/>
              </a:rPr>
              <a:t> </a:t>
            </a:r>
            <a:r>
              <a:rPr lang="en-US" sz="2400" kern="100" dirty="0">
                <a:solidFill>
                  <a:schemeClr val="tx1"/>
                </a:solidFill>
                <a:effectLst/>
                <a:latin typeface="+mj-lt"/>
                <a:ea typeface="Calibri" panose="020F0502020204030204" pitchFamily="34" charset="0"/>
                <a:cs typeface="Times New Roman" panose="02020603050405020304" pitchFamily="18" charset="0"/>
              </a:rPr>
              <a:t>I learned how to utilize my knowledge in a real-work setting such as doing network cabling and configuration, and looking for potential bugs while user testing of a developed system.</a:t>
            </a:r>
          </a:p>
        </p:txBody>
      </p:sp>
    </p:spTree>
    <p:extLst>
      <p:ext uri="{BB962C8B-B14F-4D97-AF65-F5344CB8AC3E}">
        <p14:creationId xmlns:p14="http://schemas.microsoft.com/office/powerpoint/2010/main" val="2042117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54EAACD5-9340-6C92-BEFA-A56E95E2EB60}"/>
            </a:ext>
          </a:extLst>
        </p:cNvPr>
        <p:cNvGrpSpPr/>
        <p:nvPr/>
      </p:nvGrpSpPr>
      <p:grpSpPr>
        <a:xfrm>
          <a:off x="0" y="0"/>
          <a:ext cx="0" cy="0"/>
          <a:chOff x="0" y="0"/>
          <a:chExt cx="0" cy="0"/>
        </a:xfrm>
      </p:grpSpPr>
      <p:pic>
        <p:nvPicPr>
          <p:cNvPr id="106" name="Google Shape;106;g2c4a3be41f8_0_0">
            <a:extLst>
              <a:ext uri="{FF2B5EF4-FFF2-40B4-BE49-F238E27FC236}">
                <a16:creationId xmlns:a16="http://schemas.microsoft.com/office/drawing/2014/main" id="{33CC0668-A0C5-31DB-6A33-22D4AF93D510}"/>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08" name="Google Shape;108;g2c4a3be41f8_0_0">
            <a:extLst>
              <a:ext uri="{FF2B5EF4-FFF2-40B4-BE49-F238E27FC236}">
                <a16:creationId xmlns:a16="http://schemas.microsoft.com/office/drawing/2014/main" id="{13969D33-486F-19BB-903A-D5BA7D6E8B2E}"/>
              </a:ext>
            </a:extLst>
          </p:cNvPr>
          <p:cNvSpPr txBox="1">
            <a:spLocks noGrp="1"/>
          </p:cNvSpPr>
          <p:nvPr>
            <p:ph type="body" idx="1"/>
          </p:nvPr>
        </p:nvSpPr>
        <p:spPr>
          <a:xfrm>
            <a:off x="4198620" y="1858328"/>
            <a:ext cx="7391399" cy="3871912"/>
          </a:xfrm>
          <a:prstGeom prst="rect">
            <a:avLst/>
          </a:prstGeom>
          <a:noFill/>
          <a:ln>
            <a:noFill/>
          </a:ln>
        </p:spPr>
        <p:txBody>
          <a:bodyPr spcFirstLastPara="1" wrap="square" lIns="91425" tIns="45700" rIns="91425" bIns="45700" anchor="t" anchorCtr="0">
            <a:noAutofit/>
          </a:bodyPr>
          <a:lstStyle/>
          <a:p>
            <a:pPr marL="0" indent="0" algn="just">
              <a:lnSpc>
                <a:spcPct val="107000"/>
              </a:lnSpc>
              <a:spcBef>
                <a:spcPts val="0"/>
              </a:spcBef>
              <a:spcAft>
                <a:spcPts val="600"/>
              </a:spcAft>
              <a:buNone/>
            </a:pPr>
            <a:r>
              <a:rPr lang="en-PH" sz="2400" b="1" kern="100" dirty="0">
                <a:effectLst/>
                <a:latin typeface="+mj-lt"/>
                <a:ea typeface="Calibri" panose="020F0502020204030204" pitchFamily="34" charset="0"/>
                <a:cs typeface="Times New Roman" panose="02020603050405020304" pitchFamily="18" charset="0"/>
              </a:rPr>
              <a:t>Name:</a:t>
            </a:r>
            <a:r>
              <a:rPr lang="en-PH" sz="2400" kern="100" dirty="0">
                <a:effectLst/>
                <a:latin typeface="+mj-lt"/>
                <a:ea typeface="Calibri" panose="020F0502020204030204" pitchFamily="34" charset="0"/>
                <a:cs typeface="Times New Roman" panose="02020603050405020304" pitchFamily="18" charset="0"/>
              </a:rPr>
              <a:t> Mary Joy A. Antonio</a:t>
            </a:r>
          </a:p>
          <a:p>
            <a:pPr marL="0" indent="0" algn="just">
              <a:lnSpc>
                <a:spcPct val="107000"/>
              </a:lnSpc>
              <a:spcBef>
                <a:spcPts val="0"/>
              </a:spcBef>
              <a:spcAft>
                <a:spcPts val="600"/>
              </a:spcAft>
              <a:buNone/>
            </a:pPr>
            <a:r>
              <a:rPr lang="en-PH" sz="2400" b="1" kern="100" dirty="0">
                <a:latin typeface="+mj-lt"/>
                <a:ea typeface="Calibri" panose="020F0502020204030204" pitchFamily="34" charset="0"/>
                <a:cs typeface="Times New Roman" panose="02020603050405020304" pitchFamily="18" charset="0"/>
              </a:rPr>
              <a:t>Address: </a:t>
            </a:r>
            <a:r>
              <a:rPr lang="en-PH" sz="2400" kern="100" dirty="0" err="1">
                <a:latin typeface="+mj-lt"/>
                <a:ea typeface="Calibri" panose="020F0502020204030204" pitchFamily="34" charset="0"/>
                <a:cs typeface="Times New Roman" panose="02020603050405020304" pitchFamily="18" charset="0"/>
              </a:rPr>
              <a:t>Prk</a:t>
            </a:r>
            <a:r>
              <a:rPr lang="en-PH" sz="2400" kern="100" dirty="0">
                <a:latin typeface="+mj-lt"/>
                <a:ea typeface="Calibri" panose="020F0502020204030204" pitchFamily="34" charset="0"/>
                <a:cs typeface="Times New Roman" panose="02020603050405020304" pitchFamily="18" charset="0"/>
              </a:rPr>
              <a:t>. </a:t>
            </a:r>
            <a:r>
              <a:rPr lang="en-PH" sz="2400" kern="100" dirty="0" err="1">
                <a:latin typeface="+mj-lt"/>
                <a:ea typeface="Calibri" panose="020F0502020204030204" pitchFamily="34" charset="0"/>
                <a:cs typeface="Times New Roman" panose="02020603050405020304" pitchFamily="18" charset="0"/>
              </a:rPr>
              <a:t>Malinawon</a:t>
            </a:r>
            <a:r>
              <a:rPr lang="en-PH" sz="2400" kern="100" dirty="0">
                <a:latin typeface="+mj-lt"/>
                <a:ea typeface="Calibri" panose="020F0502020204030204" pitchFamily="34" charset="0"/>
                <a:cs typeface="Times New Roman" panose="02020603050405020304" pitchFamily="18" charset="0"/>
              </a:rPr>
              <a:t>, Damping, Matiao, Mati City</a:t>
            </a:r>
            <a:endParaRPr lang="en-PH" sz="2400" b="1" kern="100" dirty="0">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effectLst/>
                <a:latin typeface="+mj-lt"/>
                <a:ea typeface="Calibri" panose="020F0502020204030204" pitchFamily="34" charset="0"/>
                <a:cs typeface="Times New Roman" panose="02020603050405020304" pitchFamily="18" charset="0"/>
              </a:rPr>
              <a:t>Course</a:t>
            </a:r>
            <a:r>
              <a:rPr lang="en-PH" sz="2400" b="1" kern="100" dirty="0">
                <a:latin typeface="+mj-lt"/>
                <a:ea typeface="Calibri" panose="020F0502020204030204" pitchFamily="34" charset="0"/>
                <a:cs typeface="Times New Roman" panose="02020603050405020304" pitchFamily="18" charset="0"/>
              </a:rPr>
              <a:t>/Yr/Sec</a:t>
            </a:r>
            <a:r>
              <a:rPr lang="en-PH" sz="2400" b="1" kern="100" dirty="0">
                <a:effectLst/>
                <a:latin typeface="+mj-lt"/>
                <a:ea typeface="Calibri" panose="020F0502020204030204" pitchFamily="34" charset="0"/>
                <a:cs typeface="Times New Roman" panose="02020603050405020304" pitchFamily="18" charset="0"/>
              </a:rPr>
              <a:t>: </a:t>
            </a:r>
            <a:r>
              <a:rPr lang="en-PH" sz="2400" kern="100" dirty="0">
                <a:solidFill>
                  <a:schemeClr val="tx1"/>
                </a:solidFill>
                <a:latin typeface="+mj-lt"/>
                <a:ea typeface="Calibri" panose="020F0502020204030204" pitchFamily="34" charset="0"/>
                <a:cs typeface="Times New Roman" panose="02020603050405020304" pitchFamily="18" charset="0"/>
              </a:rPr>
              <a:t>BSIT4-A</a:t>
            </a:r>
            <a:endParaRPr lang="en-PH" sz="2400" kern="100" dirty="0">
              <a:solidFill>
                <a:srgbClr val="FF0000"/>
              </a:solidFill>
              <a:effectLst/>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solidFill>
                  <a:schemeClr val="tx1"/>
                </a:solidFill>
                <a:effectLst/>
                <a:latin typeface="+mj-lt"/>
                <a:ea typeface="Calibri" panose="020F0502020204030204" pitchFamily="34" charset="0"/>
                <a:cs typeface="Times New Roman" panose="02020603050405020304" pitchFamily="18" charset="0"/>
              </a:rPr>
              <a:t>In-campus HTE: </a:t>
            </a:r>
            <a:r>
              <a:rPr lang="en-PH" sz="2400" kern="100" dirty="0" err="1">
                <a:solidFill>
                  <a:schemeClr val="tx1"/>
                </a:solidFill>
                <a:effectLst/>
                <a:latin typeface="+mj-lt"/>
                <a:ea typeface="Calibri" panose="020F0502020204030204" pitchFamily="34" charset="0"/>
                <a:cs typeface="Times New Roman" panose="02020603050405020304" pitchFamily="18" charset="0"/>
              </a:rPr>
              <a:t>DOrSU</a:t>
            </a:r>
            <a:r>
              <a:rPr lang="en-PH" sz="2400" kern="100" dirty="0">
                <a:solidFill>
                  <a:schemeClr val="tx1"/>
                </a:solidFill>
                <a:latin typeface="+mj-lt"/>
                <a:ea typeface="Calibri" panose="020F0502020204030204" pitchFamily="34" charset="0"/>
                <a:cs typeface="Times New Roman" panose="02020603050405020304" pitchFamily="18" charset="0"/>
              </a:rPr>
              <a:t>-PIA Office</a:t>
            </a:r>
            <a:endParaRPr lang="en-PH" sz="2400" b="1" kern="100" dirty="0">
              <a:solidFill>
                <a:schemeClr val="tx1"/>
              </a:solidFill>
              <a:effectLst/>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solidFill>
                  <a:schemeClr val="tx1"/>
                </a:solidFill>
                <a:latin typeface="+mj-lt"/>
                <a:ea typeface="Calibri" panose="020F0502020204030204" pitchFamily="34" charset="0"/>
                <a:cs typeface="Times New Roman" panose="02020603050405020304" pitchFamily="18" charset="0"/>
              </a:rPr>
              <a:t>Duration: </a:t>
            </a:r>
            <a:r>
              <a:rPr lang="en-PH" sz="2400" kern="100" dirty="0" err="1">
                <a:solidFill>
                  <a:schemeClr val="tx1"/>
                </a:solidFill>
                <a:latin typeface="+mj-lt"/>
                <a:ea typeface="Calibri" panose="020F0502020204030204" pitchFamily="34" charset="0"/>
                <a:cs typeface="Times New Roman" panose="02020603050405020304" pitchFamily="18" charset="0"/>
              </a:rPr>
              <a:t>Februry</a:t>
            </a:r>
            <a:r>
              <a:rPr lang="en-PH" sz="2400" kern="100" dirty="0">
                <a:solidFill>
                  <a:schemeClr val="tx1"/>
                </a:solidFill>
                <a:latin typeface="+mj-lt"/>
                <a:ea typeface="Calibri" panose="020F0502020204030204" pitchFamily="34" charset="0"/>
                <a:cs typeface="Times New Roman" panose="02020603050405020304" pitchFamily="18" charset="0"/>
              </a:rPr>
              <a:t> 6 – March 10, 2025 (136 hrs.)</a:t>
            </a:r>
            <a:endParaRPr lang="en-PH" sz="2400" kern="100" dirty="0">
              <a:solidFill>
                <a:srgbClr val="FF0000"/>
              </a:solidFill>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solidFill>
                  <a:schemeClr val="tx1"/>
                </a:solidFill>
                <a:effectLst/>
                <a:latin typeface="+mj-lt"/>
                <a:ea typeface="Calibri" panose="020F0502020204030204" pitchFamily="34" charset="0"/>
                <a:cs typeface="Times New Roman" panose="02020603050405020304" pitchFamily="18" charset="0"/>
              </a:rPr>
              <a:t>Off-campus HTE</a:t>
            </a:r>
            <a:r>
              <a:rPr lang="en-PH" sz="2400" b="1" kern="100" dirty="0">
                <a:solidFill>
                  <a:schemeClr val="tx1"/>
                </a:solidFill>
                <a:latin typeface="+mj-lt"/>
                <a:ea typeface="Calibri" panose="020F0502020204030204" pitchFamily="34" charset="0"/>
                <a:cs typeface="Times New Roman" panose="02020603050405020304" pitchFamily="18" charset="0"/>
              </a:rPr>
              <a:t>: </a:t>
            </a:r>
            <a:r>
              <a:rPr lang="en-PH" sz="2400" kern="100" dirty="0" err="1">
                <a:solidFill>
                  <a:schemeClr val="tx1"/>
                </a:solidFill>
                <a:latin typeface="+mj-lt"/>
                <a:ea typeface="Calibri" panose="020F0502020204030204" pitchFamily="34" charset="0"/>
                <a:cs typeface="Times New Roman" panose="02020603050405020304" pitchFamily="18" charset="0"/>
              </a:rPr>
              <a:t>DOrSU</a:t>
            </a:r>
            <a:r>
              <a:rPr lang="en-PH" sz="2400" kern="100" dirty="0">
                <a:solidFill>
                  <a:schemeClr val="tx1"/>
                </a:solidFill>
                <a:latin typeface="+mj-lt"/>
                <a:ea typeface="Calibri" panose="020F0502020204030204" pitchFamily="34" charset="0"/>
                <a:cs typeface="Times New Roman" panose="02020603050405020304" pitchFamily="18" charset="0"/>
              </a:rPr>
              <a:t>-DICT Office</a:t>
            </a:r>
            <a:endParaRPr lang="en-PH" sz="2400" b="1" kern="100" dirty="0">
              <a:solidFill>
                <a:schemeClr val="tx1"/>
              </a:solidFill>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solidFill>
                  <a:schemeClr val="tx1"/>
                </a:solidFill>
                <a:latin typeface="+mj-lt"/>
                <a:ea typeface="Calibri" panose="020F0502020204030204" pitchFamily="34" charset="0"/>
                <a:cs typeface="Times New Roman" panose="02020603050405020304" pitchFamily="18" charset="0"/>
              </a:rPr>
              <a:t>Duration: </a:t>
            </a:r>
            <a:r>
              <a:rPr lang="en-PH" sz="2400" kern="100" dirty="0">
                <a:solidFill>
                  <a:schemeClr val="tx1"/>
                </a:solidFill>
                <a:latin typeface="+mj-lt"/>
                <a:ea typeface="Calibri" panose="020F0502020204030204" pitchFamily="34" charset="0"/>
                <a:cs typeface="Times New Roman" panose="02020603050405020304" pitchFamily="18" charset="0"/>
              </a:rPr>
              <a:t>March 17 – May 20, 2025 (350 hrs.)</a:t>
            </a:r>
            <a:endParaRPr lang="en-PH" sz="2400" kern="100" dirty="0">
              <a:solidFill>
                <a:srgbClr val="FF0000"/>
              </a:solidFill>
              <a:latin typeface="+mj-lt"/>
              <a:ea typeface="Calibri" panose="020F0502020204030204" pitchFamily="34" charset="0"/>
              <a:cs typeface="Times New Roman" panose="02020603050405020304" pitchFamily="18" charset="0"/>
            </a:endParaRPr>
          </a:p>
        </p:txBody>
      </p:sp>
      <p:pic>
        <p:nvPicPr>
          <p:cNvPr id="109" name="Google Shape;109;g2c4a3be41f8_0_0">
            <a:extLst>
              <a:ext uri="{FF2B5EF4-FFF2-40B4-BE49-F238E27FC236}">
                <a16:creationId xmlns:a16="http://schemas.microsoft.com/office/drawing/2014/main" id="{C6A1A773-E00E-6D0D-7DB3-3CCF9C022A12}"/>
              </a:ext>
            </a:extLst>
          </p:cNvPr>
          <p:cNvPicPr preferRelativeResize="0"/>
          <p:nvPr/>
        </p:nvPicPr>
        <p:blipFill rotWithShape="1">
          <a:blip r:embed="rId4">
            <a:alphaModFix/>
          </a:blip>
          <a:srcRect/>
          <a:stretch/>
        </p:blipFill>
        <p:spPr>
          <a:xfrm>
            <a:off x="178116" y="6332219"/>
            <a:ext cx="416244" cy="416244"/>
          </a:xfrm>
          <a:prstGeom prst="rect">
            <a:avLst/>
          </a:prstGeom>
          <a:noFill/>
          <a:ln>
            <a:noFill/>
          </a:ln>
        </p:spPr>
      </p:pic>
      <p:sp>
        <p:nvSpPr>
          <p:cNvPr id="3" name="Title 2">
            <a:extLst>
              <a:ext uri="{FF2B5EF4-FFF2-40B4-BE49-F238E27FC236}">
                <a16:creationId xmlns:a16="http://schemas.microsoft.com/office/drawing/2014/main" id="{7D2C5C28-BFE9-0A99-CE98-F57153C9440E}"/>
              </a:ext>
            </a:extLst>
          </p:cNvPr>
          <p:cNvSpPr>
            <a:spLocks noGrp="1"/>
          </p:cNvSpPr>
          <p:nvPr>
            <p:ph type="title"/>
          </p:nvPr>
        </p:nvSpPr>
        <p:spPr/>
        <p:txBody>
          <a:bodyPr/>
          <a:lstStyle/>
          <a:p>
            <a:pPr algn="ctr"/>
            <a:r>
              <a:rPr lang="en-PH" b="1" dirty="0"/>
              <a:t>Introduction </a:t>
            </a:r>
            <a:r>
              <a:rPr lang="en-PH" i="1" dirty="0">
                <a:solidFill>
                  <a:srgbClr val="FF0000"/>
                </a:solidFill>
              </a:rPr>
              <a:t>(per student, alphabetical)</a:t>
            </a:r>
          </a:p>
        </p:txBody>
      </p:sp>
      <p:pic>
        <p:nvPicPr>
          <p:cNvPr id="4098" name="Picture 2" descr="No description available.">
            <a:extLst>
              <a:ext uri="{FF2B5EF4-FFF2-40B4-BE49-F238E27FC236}">
                <a16:creationId xmlns:a16="http://schemas.microsoft.com/office/drawing/2014/main" id="{B2C9713D-132A-AFA3-BFB4-44573735AA1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972" b="3972"/>
          <a:stretch/>
        </p:blipFill>
        <p:spPr bwMode="auto">
          <a:xfrm>
            <a:off x="838200" y="1690688"/>
            <a:ext cx="3200400" cy="3771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7852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6F116993-6772-EA09-0D88-83225FBB12AC}"/>
            </a:ext>
          </a:extLst>
        </p:cNvPr>
        <p:cNvGrpSpPr/>
        <p:nvPr/>
      </p:nvGrpSpPr>
      <p:grpSpPr>
        <a:xfrm>
          <a:off x="0" y="0"/>
          <a:ext cx="0" cy="0"/>
          <a:chOff x="0" y="0"/>
          <a:chExt cx="0" cy="0"/>
        </a:xfrm>
      </p:grpSpPr>
      <p:pic>
        <p:nvPicPr>
          <p:cNvPr id="106" name="Google Shape;106;g2c4a3be41f8_0_0">
            <a:extLst>
              <a:ext uri="{FF2B5EF4-FFF2-40B4-BE49-F238E27FC236}">
                <a16:creationId xmlns:a16="http://schemas.microsoft.com/office/drawing/2014/main" id="{C27B4145-4AE2-026C-5511-B3FE3B64FABB}"/>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09" name="Google Shape;109;g2c4a3be41f8_0_0">
            <a:extLst>
              <a:ext uri="{FF2B5EF4-FFF2-40B4-BE49-F238E27FC236}">
                <a16:creationId xmlns:a16="http://schemas.microsoft.com/office/drawing/2014/main" id="{890CFD2F-151A-3F06-A442-691623D65B35}"/>
              </a:ext>
            </a:extLst>
          </p:cNvPr>
          <p:cNvPicPr preferRelativeResize="0"/>
          <p:nvPr/>
        </p:nvPicPr>
        <p:blipFill rotWithShape="1">
          <a:blip r:embed="rId4">
            <a:alphaModFix/>
          </a:blip>
          <a:srcRect/>
          <a:stretch/>
        </p:blipFill>
        <p:spPr>
          <a:xfrm>
            <a:off x="178116" y="6332219"/>
            <a:ext cx="416244" cy="416244"/>
          </a:xfrm>
          <a:prstGeom prst="rect">
            <a:avLst/>
          </a:prstGeom>
          <a:noFill/>
          <a:ln>
            <a:noFill/>
          </a:ln>
        </p:spPr>
      </p:pic>
      <p:sp>
        <p:nvSpPr>
          <p:cNvPr id="3" name="Title 2">
            <a:extLst>
              <a:ext uri="{FF2B5EF4-FFF2-40B4-BE49-F238E27FC236}">
                <a16:creationId xmlns:a16="http://schemas.microsoft.com/office/drawing/2014/main" id="{0AD11F08-6C90-D1C4-B9C0-898A91A75541}"/>
              </a:ext>
            </a:extLst>
          </p:cNvPr>
          <p:cNvSpPr>
            <a:spLocks noGrp="1"/>
          </p:cNvSpPr>
          <p:nvPr>
            <p:ph type="title"/>
          </p:nvPr>
        </p:nvSpPr>
        <p:spPr/>
        <p:txBody>
          <a:bodyPr/>
          <a:lstStyle/>
          <a:p>
            <a:pPr algn="ctr"/>
            <a:r>
              <a:rPr lang="en-PH" b="1" dirty="0"/>
              <a:t>Learning Insights</a:t>
            </a:r>
          </a:p>
        </p:txBody>
      </p:sp>
      <p:sp>
        <p:nvSpPr>
          <p:cNvPr id="5" name="Google Shape;108;g2c4a3be41f8_0_0">
            <a:extLst>
              <a:ext uri="{FF2B5EF4-FFF2-40B4-BE49-F238E27FC236}">
                <a16:creationId xmlns:a16="http://schemas.microsoft.com/office/drawing/2014/main" id="{13815DD1-E090-114A-4254-E7571CB27009}"/>
              </a:ext>
            </a:extLst>
          </p:cNvPr>
          <p:cNvSpPr txBox="1">
            <a:spLocks noGrp="1"/>
          </p:cNvSpPr>
          <p:nvPr>
            <p:ph type="body" idx="1"/>
          </p:nvPr>
        </p:nvSpPr>
        <p:spPr>
          <a:xfrm>
            <a:off x="838200" y="1638300"/>
            <a:ext cx="10515600" cy="4438650"/>
          </a:xfrm>
          <a:prstGeom prst="rect">
            <a:avLst/>
          </a:prstGeom>
          <a:noFill/>
          <a:ln>
            <a:noFill/>
          </a:ln>
        </p:spPr>
        <p:txBody>
          <a:bodyPr spcFirstLastPara="1" wrap="square" lIns="91425" tIns="45700" rIns="91425" bIns="45700" anchor="t" anchorCtr="0">
            <a:noAutofit/>
          </a:bodyPr>
          <a:lstStyle/>
          <a:p>
            <a:pPr indent="-457200" algn="just">
              <a:lnSpc>
                <a:spcPct val="107000"/>
              </a:lnSpc>
              <a:spcBef>
                <a:spcPts val="0"/>
              </a:spcBef>
              <a:spcAft>
                <a:spcPts val="600"/>
              </a:spcAft>
            </a:pPr>
            <a:r>
              <a:rPr lang="en-PH" b="1" kern="100" dirty="0">
                <a:solidFill>
                  <a:schemeClr val="tx1"/>
                </a:solidFill>
                <a:effectLst/>
                <a:latin typeface="+mj-lt"/>
                <a:ea typeface="Calibri" panose="020F0502020204030204" pitchFamily="34" charset="0"/>
                <a:cs typeface="Times New Roman" panose="02020603050405020304" pitchFamily="18" charset="0"/>
              </a:rPr>
              <a:t>Enriquez:</a:t>
            </a:r>
            <a:r>
              <a:rPr lang="en-PH" kern="100" dirty="0">
                <a:solidFill>
                  <a:schemeClr val="tx1"/>
                </a:solidFill>
                <a:effectLst/>
                <a:latin typeface="+mj-lt"/>
                <a:ea typeface="Calibri" panose="020F0502020204030204" pitchFamily="34" charset="0"/>
                <a:cs typeface="Times New Roman" panose="02020603050405020304" pitchFamily="18" charset="0"/>
              </a:rPr>
              <a:t> </a:t>
            </a:r>
            <a:r>
              <a:rPr lang="en-US" kern="100" dirty="0">
                <a:solidFill>
                  <a:schemeClr val="tx1"/>
                </a:solidFill>
                <a:effectLst/>
                <a:latin typeface="+mj-lt"/>
                <a:ea typeface="Calibri" panose="020F0502020204030204" pitchFamily="34" charset="0"/>
                <a:cs typeface="Times New Roman" panose="02020603050405020304" pitchFamily="18" charset="0"/>
              </a:rPr>
              <a:t> </a:t>
            </a:r>
            <a:r>
              <a:rPr lang="en-US" sz="2400" kern="100" dirty="0">
                <a:solidFill>
                  <a:schemeClr val="tx1"/>
                </a:solidFill>
                <a:effectLst/>
                <a:latin typeface="+mj-lt"/>
                <a:ea typeface="Calibri" panose="020F0502020204030204" pitchFamily="34" charset="0"/>
                <a:cs typeface="Times New Roman" panose="02020603050405020304" pitchFamily="18" charset="0"/>
              </a:rPr>
              <a:t>I applied my knowledge in a real-world work environment by engaging in tasks such as network cabling, system configuration, and identifying potential bugs during user testing of a developed system. As a future employee, I also demonstrated strong interpersonal skills by effectively communicating my ideas with my employer and contributing to the system’s development process.</a:t>
            </a:r>
            <a:endParaRPr lang="en-PH" sz="2400" kern="100" dirty="0">
              <a:solidFill>
                <a:schemeClr val="tx1"/>
              </a:solidFill>
              <a:effectLst/>
              <a:latin typeface="+mj-lt"/>
              <a:ea typeface="Calibri" panose="020F0502020204030204" pitchFamily="34" charset="0"/>
              <a:cs typeface="Times New Roman" panose="02020603050405020304" pitchFamily="18" charset="0"/>
            </a:endParaRPr>
          </a:p>
          <a:p>
            <a:pPr indent="-457200" algn="just">
              <a:lnSpc>
                <a:spcPct val="107000"/>
              </a:lnSpc>
              <a:spcBef>
                <a:spcPts val="0"/>
              </a:spcBef>
              <a:spcAft>
                <a:spcPts val="600"/>
              </a:spcAft>
            </a:pPr>
            <a:r>
              <a:rPr lang="en-PH" b="1" kern="100" dirty="0">
                <a:solidFill>
                  <a:schemeClr val="tx1"/>
                </a:solidFill>
                <a:effectLst/>
                <a:latin typeface="+mj-lt"/>
                <a:ea typeface="Calibri" panose="020F0502020204030204" pitchFamily="34" charset="0"/>
                <a:cs typeface="Times New Roman" panose="02020603050405020304" pitchFamily="18" charset="0"/>
              </a:rPr>
              <a:t>Gayola: </a:t>
            </a:r>
            <a:r>
              <a:rPr lang="en-US" sz="2400" kern="100" dirty="0">
                <a:solidFill>
                  <a:schemeClr val="tx1"/>
                </a:solidFill>
                <a:effectLst/>
                <a:latin typeface="+mj-lt"/>
                <a:ea typeface="Calibri" panose="020F0502020204030204" pitchFamily="34" charset="0"/>
                <a:cs typeface="Times New Roman" panose="02020603050405020304" pitchFamily="18" charset="0"/>
              </a:rPr>
              <a:t>I learned about the importance of professionalism in an actual work setting, exposure to different kinds of software/s, time management, teamwork and collaboration, and being more responsible. </a:t>
            </a:r>
            <a:endParaRPr lang="en-PH" sz="2400" kern="100" dirty="0">
              <a:solidFill>
                <a:schemeClr val="tx1"/>
              </a:solidFill>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191466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580F78BA-2953-68A0-DD05-BB24A84A735F}"/>
            </a:ext>
          </a:extLst>
        </p:cNvPr>
        <p:cNvGrpSpPr/>
        <p:nvPr/>
      </p:nvGrpSpPr>
      <p:grpSpPr>
        <a:xfrm>
          <a:off x="0" y="0"/>
          <a:ext cx="0" cy="0"/>
          <a:chOff x="0" y="0"/>
          <a:chExt cx="0" cy="0"/>
        </a:xfrm>
      </p:grpSpPr>
      <p:pic>
        <p:nvPicPr>
          <p:cNvPr id="106" name="Google Shape;106;g2c4a3be41f8_0_0">
            <a:extLst>
              <a:ext uri="{FF2B5EF4-FFF2-40B4-BE49-F238E27FC236}">
                <a16:creationId xmlns:a16="http://schemas.microsoft.com/office/drawing/2014/main" id="{9CDED45C-8BBD-1424-B61F-8C98C228C64F}"/>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09" name="Google Shape;109;g2c4a3be41f8_0_0">
            <a:extLst>
              <a:ext uri="{FF2B5EF4-FFF2-40B4-BE49-F238E27FC236}">
                <a16:creationId xmlns:a16="http://schemas.microsoft.com/office/drawing/2014/main" id="{55FD24B0-90DB-DB86-2F14-C509DFF7EC13}"/>
              </a:ext>
            </a:extLst>
          </p:cNvPr>
          <p:cNvPicPr preferRelativeResize="0"/>
          <p:nvPr/>
        </p:nvPicPr>
        <p:blipFill rotWithShape="1">
          <a:blip r:embed="rId4">
            <a:alphaModFix/>
          </a:blip>
          <a:srcRect/>
          <a:stretch/>
        </p:blipFill>
        <p:spPr>
          <a:xfrm>
            <a:off x="178116" y="6332219"/>
            <a:ext cx="416244" cy="416244"/>
          </a:xfrm>
          <a:prstGeom prst="rect">
            <a:avLst/>
          </a:prstGeom>
          <a:noFill/>
          <a:ln>
            <a:noFill/>
          </a:ln>
        </p:spPr>
      </p:pic>
      <p:sp>
        <p:nvSpPr>
          <p:cNvPr id="3" name="Title 2">
            <a:extLst>
              <a:ext uri="{FF2B5EF4-FFF2-40B4-BE49-F238E27FC236}">
                <a16:creationId xmlns:a16="http://schemas.microsoft.com/office/drawing/2014/main" id="{F02E0767-B230-6F0B-1AA6-69F53C80B651}"/>
              </a:ext>
            </a:extLst>
          </p:cNvPr>
          <p:cNvSpPr>
            <a:spLocks noGrp="1"/>
          </p:cNvSpPr>
          <p:nvPr>
            <p:ph type="title"/>
          </p:nvPr>
        </p:nvSpPr>
        <p:spPr/>
        <p:txBody>
          <a:bodyPr/>
          <a:lstStyle/>
          <a:p>
            <a:pPr algn="ctr"/>
            <a:r>
              <a:rPr lang="en-PH" b="1" dirty="0"/>
              <a:t>Learning Insights</a:t>
            </a:r>
          </a:p>
        </p:txBody>
      </p:sp>
      <p:sp>
        <p:nvSpPr>
          <p:cNvPr id="5" name="Google Shape;108;g2c4a3be41f8_0_0">
            <a:extLst>
              <a:ext uri="{FF2B5EF4-FFF2-40B4-BE49-F238E27FC236}">
                <a16:creationId xmlns:a16="http://schemas.microsoft.com/office/drawing/2014/main" id="{B531D174-6DAD-141C-08C7-E31F94190E67}"/>
              </a:ext>
            </a:extLst>
          </p:cNvPr>
          <p:cNvSpPr txBox="1">
            <a:spLocks noGrp="1"/>
          </p:cNvSpPr>
          <p:nvPr>
            <p:ph type="body" idx="1"/>
          </p:nvPr>
        </p:nvSpPr>
        <p:spPr>
          <a:xfrm>
            <a:off x="594360" y="1460500"/>
            <a:ext cx="11137900" cy="4438650"/>
          </a:xfrm>
          <a:prstGeom prst="rect">
            <a:avLst/>
          </a:prstGeom>
          <a:noFill/>
          <a:ln>
            <a:noFill/>
          </a:ln>
        </p:spPr>
        <p:txBody>
          <a:bodyPr spcFirstLastPara="1" wrap="square" lIns="91425" tIns="45700" rIns="91425" bIns="45700" anchor="t" anchorCtr="0">
            <a:noAutofit/>
          </a:bodyPr>
          <a:lstStyle/>
          <a:p>
            <a:pPr indent="-457200" algn="just">
              <a:lnSpc>
                <a:spcPct val="107000"/>
              </a:lnSpc>
              <a:spcBef>
                <a:spcPts val="0"/>
              </a:spcBef>
              <a:spcAft>
                <a:spcPts val="600"/>
              </a:spcAft>
            </a:pPr>
            <a:r>
              <a:rPr lang="en-PH" b="1" kern="100" dirty="0">
                <a:solidFill>
                  <a:schemeClr val="tx1"/>
                </a:solidFill>
                <a:effectLst/>
                <a:latin typeface="+mj-lt"/>
                <a:ea typeface="Calibri" panose="020F0502020204030204" pitchFamily="34" charset="0"/>
                <a:cs typeface="Times New Roman" panose="02020603050405020304" pitchFamily="18" charset="0"/>
              </a:rPr>
              <a:t>Lawas:</a:t>
            </a:r>
            <a:r>
              <a:rPr lang="en-PH" kern="100" dirty="0">
                <a:solidFill>
                  <a:schemeClr val="tx1"/>
                </a:solidFill>
                <a:effectLst/>
                <a:latin typeface="+mj-lt"/>
                <a:ea typeface="Calibri" panose="020F0502020204030204" pitchFamily="34" charset="0"/>
                <a:cs typeface="Times New Roman" panose="02020603050405020304" pitchFamily="18" charset="0"/>
              </a:rPr>
              <a:t> </a:t>
            </a:r>
            <a:r>
              <a:rPr lang="en-US" sz="2400" kern="100" dirty="0">
                <a:solidFill>
                  <a:schemeClr val="tx1"/>
                </a:solidFill>
                <a:effectLst/>
                <a:latin typeface="+mj-lt"/>
                <a:ea typeface="Calibri" panose="020F0502020204030204" pitchFamily="34" charset="0"/>
                <a:cs typeface="Times New Roman" panose="02020603050405020304" pitchFamily="18" charset="0"/>
              </a:rPr>
              <a:t>I learned how to apply my knowledge in a practical work environment, including tasks like network cabling, configuration, and spotting potential bugs during user testing of a system. This hands-on experience helped me connect theory with real-world IT challenges.</a:t>
            </a:r>
            <a:endParaRPr lang="en-PH" sz="2400" kern="100" dirty="0">
              <a:solidFill>
                <a:schemeClr val="tx1"/>
              </a:solidFill>
              <a:effectLst/>
              <a:latin typeface="+mj-lt"/>
              <a:ea typeface="Calibri" panose="020F0502020204030204" pitchFamily="34" charset="0"/>
              <a:cs typeface="Times New Roman" panose="02020603050405020304" pitchFamily="18" charset="0"/>
            </a:endParaRPr>
          </a:p>
          <a:p>
            <a:pPr indent="-457200" algn="just">
              <a:lnSpc>
                <a:spcPct val="107000"/>
              </a:lnSpc>
              <a:spcBef>
                <a:spcPts val="0"/>
              </a:spcBef>
              <a:spcAft>
                <a:spcPts val="600"/>
              </a:spcAft>
            </a:pPr>
            <a:r>
              <a:rPr lang="en-PH" b="1" kern="100" dirty="0">
                <a:solidFill>
                  <a:schemeClr val="tx1"/>
                </a:solidFill>
                <a:effectLst/>
                <a:latin typeface="+mj-lt"/>
                <a:ea typeface="Calibri" panose="020F0502020204030204" pitchFamily="34" charset="0"/>
                <a:cs typeface="Times New Roman" panose="02020603050405020304" pitchFamily="18" charset="0"/>
              </a:rPr>
              <a:t>Lore:</a:t>
            </a:r>
            <a:r>
              <a:rPr lang="en-PH" kern="100" dirty="0">
                <a:solidFill>
                  <a:schemeClr val="tx1"/>
                </a:solidFill>
                <a:effectLst/>
                <a:latin typeface="+mj-lt"/>
                <a:ea typeface="Calibri" panose="020F0502020204030204" pitchFamily="34" charset="0"/>
                <a:cs typeface="Times New Roman" panose="02020603050405020304" pitchFamily="18" charset="0"/>
              </a:rPr>
              <a:t> </a:t>
            </a:r>
            <a:r>
              <a:rPr lang="en-US" sz="2000" kern="100" dirty="0">
                <a:solidFill>
                  <a:schemeClr val="tx1"/>
                </a:solidFill>
                <a:effectLst/>
                <a:latin typeface="+mj-lt"/>
                <a:ea typeface="Calibri" panose="020F0502020204030204" pitchFamily="34" charset="0"/>
                <a:cs typeface="Times New Roman" panose="02020603050405020304" pitchFamily="18" charset="0"/>
              </a:rPr>
              <a:t>During my On-the-Job Training (OJT), I gained valuable insights into how theoretical concepts from school are applied in real-world IT environments. I improved my technical skills, particularly in coding and hardware troubleshooting, through hands-on tasks and guided mentorship. I also developed a better understanding of IT system maintenance and repair processes within a professional setting. Facing real challenges helped me enhance my problem-solving abilities, and collaborating with experienced technicians taught me the importance of teamwork, communication, and adaptability in the workplace.</a:t>
            </a:r>
          </a:p>
        </p:txBody>
      </p:sp>
    </p:spTree>
    <p:extLst>
      <p:ext uri="{BB962C8B-B14F-4D97-AF65-F5344CB8AC3E}">
        <p14:creationId xmlns:p14="http://schemas.microsoft.com/office/powerpoint/2010/main" val="610335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DEE75EA5-70E7-C53F-83E6-C74266DB1CE5}"/>
            </a:ext>
          </a:extLst>
        </p:cNvPr>
        <p:cNvGrpSpPr/>
        <p:nvPr/>
      </p:nvGrpSpPr>
      <p:grpSpPr>
        <a:xfrm>
          <a:off x="0" y="0"/>
          <a:ext cx="0" cy="0"/>
          <a:chOff x="0" y="0"/>
          <a:chExt cx="0" cy="0"/>
        </a:xfrm>
      </p:grpSpPr>
      <p:pic>
        <p:nvPicPr>
          <p:cNvPr id="106" name="Google Shape;106;g2c4a3be41f8_0_0">
            <a:extLst>
              <a:ext uri="{FF2B5EF4-FFF2-40B4-BE49-F238E27FC236}">
                <a16:creationId xmlns:a16="http://schemas.microsoft.com/office/drawing/2014/main" id="{BBB81BAE-99CB-010C-7E6D-917B659130E0}"/>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09" name="Google Shape;109;g2c4a3be41f8_0_0">
            <a:extLst>
              <a:ext uri="{FF2B5EF4-FFF2-40B4-BE49-F238E27FC236}">
                <a16:creationId xmlns:a16="http://schemas.microsoft.com/office/drawing/2014/main" id="{C00C1BBB-D1E5-5FF0-B605-3DE0B46C3AB3}"/>
              </a:ext>
            </a:extLst>
          </p:cNvPr>
          <p:cNvPicPr preferRelativeResize="0"/>
          <p:nvPr/>
        </p:nvPicPr>
        <p:blipFill rotWithShape="1">
          <a:blip r:embed="rId4">
            <a:alphaModFix/>
          </a:blip>
          <a:srcRect/>
          <a:stretch/>
        </p:blipFill>
        <p:spPr>
          <a:xfrm>
            <a:off x="178116" y="6332219"/>
            <a:ext cx="416244" cy="416244"/>
          </a:xfrm>
          <a:prstGeom prst="rect">
            <a:avLst/>
          </a:prstGeom>
          <a:noFill/>
          <a:ln>
            <a:noFill/>
          </a:ln>
        </p:spPr>
      </p:pic>
      <p:sp>
        <p:nvSpPr>
          <p:cNvPr id="3" name="Title 2">
            <a:extLst>
              <a:ext uri="{FF2B5EF4-FFF2-40B4-BE49-F238E27FC236}">
                <a16:creationId xmlns:a16="http://schemas.microsoft.com/office/drawing/2014/main" id="{6CA23BBE-0232-A361-D989-9975D750BA6B}"/>
              </a:ext>
            </a:extLst>
          </p:cNvPr>
          <p:cNvSpPr>
            <a:spLocks noGrp="1"/>
          </p:cNvSpPr>
          <p:nvPr>
            <p:ph type="title"/>
          </p:nvPr>
        </p:nvSpPr>
        <p:spPr/>
        <p:txBody>
          <a:bodyPr/>
          <a:lstStyle/>
          <a:p>
            <a:pPr algn="ctr"/>
            <a:r>
              <a:rPr lang="en-PH" b="1" dirty="0"/>
              <a:t>Learning Insights</a:t>
            </a:r>
          </a:p>
        </p:txBody>
      </p:sp>
      <p:sp>
        <p:nvSpPr>
          <p:cNvPr id="5" name="Google Shape;108;g2c4a3be41f8_0_0">
            <a:extLst>
              <a:ext uri="{FF2B5EF4-FFF2-40B4-BE49-F238E27FC236}">
                <a16:creationId xmlns:a16="http://schemas.microsoft.com/office/drawing/2014/main" id="{1288FBF9-7347-F9C0-AA87-B76DCE9330C4}"/>
              </a:ext>
            </a:extLst>
          </p:cNvPr>
          <p:cNvSpPr txBox="1">
            <a:spLocks noGrp="1"/>
          </p:cNvSpPr>
          <p:nvPr>
            <p:ph type="body" idx="1"/>
          </p:nvPr>
        </p:nvSpPr>
        <p:spPr>
          <a:xfrm>
            <a:off x="596900" y="1524000"/>
            <a:ext cx="10998200" cy="4438650"/>
          </a:xfrm>
          <a:prstGeom prst="rect">
            <a:avLst/>
          </a:prstGeom>
          <a:noFill/>
          <a:ln>
            <a:noFill/>
          </a:ln>
        </p:spPr>
        <p:txBody>
          <a:bodyPr spcFirstLastPara="1" wrap="square" lIns="91425" tIns="45700" rIns="91425" bIns="45700" anchor="t" anchorCtr="0">
            <a:noAutofit/>
          </a:bodyPr>
          <a:lstStyle/>
          <a:p>
            <a:pPr indent="-457200" algn="just">
              <a:lnSpc>
                <a:spcPct val="107000"/>
              </a:lnSpc>
              <a:spcBef>
                <a:spcPts val="0"/>
              </a:spcBef>
              <a:spcAft>
                <a:spcPts val="600"/>
              </a:spcAft>
            </a:pPr>
            <a:r>
              <a:rPr lang="en-PH" b="1" kern="100" dirty="0" err="1">
                <a:solidFill>
                  <a:schemeClr val="tx1"/>
                </a:solidFill>
                <a:effectLst/>
                <a:latin typeface="+mj-lt"/>
                <a:ea typeface="Calibri" panose="020F0502020204030204" pitchFamily="34" charset="0"/>
                <a:cs typeface="Times New Roman" panose="02020603050405020304" pitchFamily="18" charset="0"/>
              </a:rPr>
              <a:t>Mantog</a:t>
            </a:r>
            <a:r>
              <a:rPr lang="en-PH" b="1" kern="100" dirty="0">
                <a:solidFill>
                  <a:schemeClr val="tx1"/>
                </a:solidFill>
                <a:effectLst/>
                <a:latin typeface="+mj-lt"/>
                <a:ea typeface="Calibri" panose="020F0502020204030204" pitchFamily="34" charset="0"/>
                <a:cs typeface="Times New Roman" panose="02020603050405020304" pitchFamily="18" charset="0"/>
              </a:rPr>
              <a:t>:</a:t>
            </a:r>
            <a:r>
              <a:rPr lang="en-PH" kern="100" dirty="0">
                <a:solidFill>
                  <a:schemeClr val="tx1"/>
                </a:solidFill>
                <a:effectLst/>
                <a:latin typeface="+mj-lt"/>
                <a:ea typeface="Calibri" panose="020F0502020204030204" pitchFamily="34" charset="0"/>
                <a:cs typeface="Times New Roman" panose="02020603050405020304" pitchFamily="18" charset="0"/>
              </a:rPr>
              <a:t> I learned the importance of teamwork and collaboration in a work setting.</a:t>
            </a:r>
          </a:p>
          <a:p>
            <a:pPr indent="-457200" algn="just">
              <a:lnSpc>
                <a:spcPct val="107000"/>
              </a:lnSpc>
              <a:spcBef>
                <a:spcPts val="0"/>
              </a:spcBef>
              <a:spcAft>
                <a:spcPts val="600"/>
              </a:spcAft>
            </a:pPr>
            <a:r>
              <a:rPr lang="en-PH" b="1" kern="100" dirty="0" err="1">
                <a:solidFill>
                  <a:schemeClr val="tx1"/>
                </a:solidFill>
                <a:effectLst/>
                <a:latin typeface="+mj-lt"/>
                <a:ea typeface="Calibri" panose="020F0502020204030204" pitchFamily="34" charset="0"/>
                <a:cs typeface="Times New Roman" panose="02020603050405020304" pitchFamily="18" charset="0"/>
              </a:rPr>
              <a:t>Sasiang</a:t>
            </a:r>
            <a:r>
              <a:rPr lang="en-PH" b="1" kern="100" dirty="0">
                <a:solidFill>
                  <a:schemeClr val="tx1"/>
                </a:solidFill>
                <a:effectLst/>
                <a:latin typeface="+mj-lt"/>
                <a:ea typeface="Calibri" panose="020F0502020204030204" pitchFamily="34" charset="0"/>
                <a:cs typeface="Times New Roman" panose="02020603050405020304" pitchFamily="18" charset="0"/>
              </a:rPr>
              <a:t>:</a:t>
            </a:r>
            <a:r>
              <a:rPr lang="en-PH" kern="100" dirty="0">
                <a:solidFill>
                  <a:schemeClr val="tx1"/>
                </a:solidFill>
                <a:effectLst/>
                <a:latin typeface="+mj-lt"/>
                <a:ea typeface="Calibri" panose="020F0502020204030204" pitchFamily="34" charset="0"/>
                <a:cs typeface="Times New Roman" panose="02020603050405020304" pitchFamily="18" charset="0"/>
              </a:rPr>
              <a:t> </a:t>
            </a:r>
            <a:r>
              <a:rPr lang="en-US" sz="2400" kern="100" dirty="0">
                <a:solidFill>
                  <a:schemeClr val="tx1"/>
                </a:solidFill>
                <a:effectLst/>
                <a:latin typeface="+mj-lt"/>
                <a:ea typeface="Calibri" panose="020F0502020204030204" pitchFamily="34" charset="0"/>
                <a:cs typeface="Times New Roman" panose="02020603050405020304" pitchFamily="18" charset="0"/>
              </a:rPr>
              <a:t>I learned a lot about how academic theories are implemented in practical IT settings throughout my On-the-Job Training (OJT). Through practical exercises and supervised mentoring, I enhanced my technical abilities, especially in coding and hardware debugging. Additionally, I gained a deeper comprehension of the procedures involved in professional IT system maintenance and repair. Working with seasoned specialists taught me the value of cooperation, communication, and flexibility in the business, and confronting actual problems improved my problem-solving skills.</a:t>
            </a:r>
            <a:endParaRPr lang="en-PH" kern="100" dirty="0">
              <a:solidFill>
                <a:schemeClr val="tx1"/>
              </a:solidFill>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196544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46442228-E050-2AD9-DE99-6F80966767C3}"/>
            </a:ext>
          </a:extLst>
        </p:cNvPr>
        <p:cNvGrpSpPr/>
        <p:nvPr/>
      </p:nvGrpSpPr>
      <p:grpSpPr>
        <a:xfrm>
          <a:off x="0" y="0"/>
          <a:ext cx="0" cy="0"/>
          <a:chOff x="0" y="0"/>
          <a:chExt cx="0" cy="0"/>
        </a:xfrm>
      </p:grpSpPr>
      <p:pic>
        <p:nvPicPr>
          <p:cNvPr id="106" name="Google Shape;106;g2c4a3be41f8_0_0">
            <a:extLst>
              <a:ext uri="{FF2B5EF4-FFF2-40B4-BE49-F238E27FC236}">
                <a16:creationId xmlns:a16="http://schemas.microsoft.com/office/drawing/2014/main" id="{E9CE4683-C462-26F4-0C87-BBC320B7890A}"/>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09" name="Google Shape;109;g2c4a3be41f8_0_0">
            <a:extLst>
              <a:ext uri="{FF2B5EF4-FFF2-40B4-BE49-F238E27FC236}">
                <a16:creationId xmlns:a16="http://schemas.microsoft.com/office/drawing/2014/main" id="{38E159AB-A6BB-DD21-AFE2-105FE7C5B9E2}"/>
              </a:ext>
            </a:extLst>
          </p:cNvPr>
          <p:cNvPicPr preferRelativeResize="0"/>
          <p:nvPr/>
        </p:nvPicPr>
        <p:blipFill rotWithShape="1">
          <a:blip r:embed="rId4">
            <a:alphaModFix/>
          </a:blip>
          <a:srcRect/>
          <a:stretch/>
        </p:blipFill>
        <p:spPr>
          <a:xfrm>
            <a:off x="178116" y="6332219"/>
            <a:ext cx="416244" cy="416244"/>
          </a:xfrm>
          <a:prstGeom prst="rect">
            <a:avLst/>
          </a:prstGeom>
          <a:noFill/>
          <a:ln>
            <a:noFill/>
          </a:ln>
        </p:spPr>
      </p:pic>
      <p:sp>
        <p:nvSpPr>
          <p:cNvPr id="3" name="Title 2">
            <a:extLst>
              <a:ext uri="{FF2B5EF4-FFF2-40B4-BE49-F238E27FC236}">
                <a16:creationId xmlns:a16="http://schemas.microsoft.com/office/drawing/2014/main" id="{1D040A6E-106E-D872-8F32-9323F8F43B37}"/>
              </a:ext>
            </a:extLst>
          </p:cNvPr>
          <p:cNvSpPr>
            <a:spLocks noGrp="1"/>
          </p:cNvSpPr>
          <p:nvPr>
            <p:ph type="title"/>
          </p:nvPr>
        </p:nvSpPr>
        <p:spPr/>
        <p:txBody>
          <a:bodyPr/>
          <a:lstStyle/>
          <a:p>
            <a:pPr algn="ctr"/>
            <a:r>
              <a:rPr lang="en-PH" b="1" dirty="0"/>
              <a:t>Learning Insights</a:t>
            </a:r>
          </a:p>
        </p:txBody>
      </p:sp>
      <p:sp>
        <p:nvSpPr>
          <p:cNvPr id="5" name="Google Shape;108;g2c4a3be41f8_0_0">
            <a:extLst>
              <a:ext uri="{FF2B5EF4-FFF2-40B4-BE49-F238E27FC236}">
                <a16:creationId xmlns:a16="http://schemas.microsoft.com/office/drawing/2014/main" id="{34047977-D51F-2C9D-BD3D-A7F7C984D5DD}"/>
              </a:ext>
            </a:extLst>
          </p:cNvPr>
          <p:cNvSpPr txBox="1">
            <a:spLocks noGrp="1"/>
          </p:cNvSpPr>
          <p:nvPr>
            <p:ph type="body" idx="1"/>
          </p:nvPr>
        </p:nvSpPr>
        <p:spPr>
          <a:xfrm>
            <a:off x="838200" y="1539446"/>
            <a:ext cx="10922876" cy="4438650"/>
          </a:xfrm>
          <a:prstGeom prst="rect">
            <a:avLst/>
          </a:prstGeom>
          <a:noFill/>
          <a:ln>
            <a:noFill/>
          </a:ln>
        </p:spPr>
        <p:txBody>
          <a:bodyPr spcFirstLastPara="1" wrap="square" lIns="91425" tIns="45700" rIns="91425" bIns="45700" anchor="t" anchorCtr="0">
            <a:noAutofit/>
          </a:bodyPr>
          <a:lstStyle/>
          <a:p>
            <a:pPr indent="-457200" algn="just">
              <a:lnSpc>
                <a:spcPct val="107000"/>
              </a:lnSpc>
              <a:spcBef>
                <a:spcPts val="0"/>
              </a:spcBef>
              <a:spcAft>
                <a:spcPts val="600"/>
              </a:spcAft>
            </a:pPr>
            <a:r>
              <a:rPr lang="en-PH" b="1" kern="100" dirty="0" err="1">
                <a:solidFill>
                  <a:schemeClr val="tx1"/>
                </a:solidFill>
                <a:effectLst/>
                <a:latin typeface="+mj-lt"/>
                <a:ea typeface="Calibri" panose="020F0502020204030204" pitchFamily="34" charset="0"/>
                <a:cs typeface="Times New Roman" panose="02020603050405020304" pitchFamily="18" charset="0"/>
              </a:rPr>
              <a:t>Superalez</a:t>
            </a:r>
            <a:r>
              <a:rPr lang="en-PH" b="1" kern="100" dirty="0">
                <a:solidFill>
                  <a:schemeClr val="tx1"/>
                </a:solidFill>
                <a:effectLst/>
                <a:latin typeface="+mj-lt"/>
                <a:ea typeface="Calibri" panose="020F0502020204030204" pitchFamily="34" charset="0"/>
                <a:cs typeface="Times New Roman" panose="02020603050405020304" pitchFamily="18" charset="0"/>
              </a:rPr>
              <a:t>:</a:t>
            </a:r>
            <a:r>
              <a:rPr lang="en-PH" kern="100" dirty="0">
                <a:solidFill>
                  <a:schemeClr val="tx1"/>
                </a:solidFill>
                <a:effectLst/>
                <a:latin typeface="+mj-lt"/>
                <a:ea typeface="Calibri" panose="020F0502020204030204" pitchFamily="34" charset="0"/>
                <a:cs typeface="Times New Roman" panose="02020603050405020304" pitchFamily="18" charset="0"/>
              </a:rPr>
              <a:t> </a:t>
            </a:r>
            <a:r>
              <a:rPr lang="en-US" sz="2400" kern="100" dirty="0">
                <a:solidFill>
                  <a:schemeClr val="tx1"/>
                </a:solidFill>
                <a:effectLst/>
                <a:latin typeface="+mj-lt"/>
                <a:ea typeface="Calibri" panose="020F0502020204030204" pitchFamily="34" charset="0"/>
                <a:cs typeface="Times New Roman" panose="02020603050405020304" pitchFamily="18" charset="0"/>
              </a:rPr>
              <a:t>I gained knowledge on how to manage crucial circumstances where concentration and mental clarity are essential. Additionally, I learnt the fundamentals of data entry and troubleshooting system where I work. Finally, responding to many requests from various departments inside the institution has improved my communication abilities.</a:t>
            </a:r>
            <a:endParaRPr lang="en-PH" sz="2400" kern="100" dirty="0">
              <a:solidFill>
                <a:schemeClr val="tx1"/>
              </a:solidFill>
              <a:effectLst/>
              <a:latin typeface="+mj-lt"/>
              <a:ea typeface="Calibri" panose="020F0502020204030204" pitchFamily="34" charset="0"/>
              <a:cs typeface="Times New Roman" panose="02020603050405020304" pitchFamily="18" charset="0"/>
            </a:endParaRPr>
          </a:p>
          <a:p>
            <a:pPr indent="-457200" algn="just">
              <a:lnSpc>
                <a:spcPct val="107000"/>
              </a:lnSpc>
              <a:spcBef>
                <a:spcPts val="0"/>
              </a:spcBef>
              <a:spcAft>
                <a:spcPts val="600"/>
              </a:spcAft>
            </a:pPr>
            <a:r>
              <a:rPr lang="en-PH" b="1" kern="100" dirty="0">
                <a:solidFill>
                  <a:schemeClr val="tx1"/>
                </a:solidFill>
                <a:effectLst/>
                <a:latin typeface="+mj-lt"/>
                <a:ea typeface="Calibri" panose="020F0502020204030204" pitchFamily="34" charset="0"/>
                <a:cs typeface="Times New Roman" panose="02020603050405020304" pitchFamily="18" charset="0"/>
              </a:rPr>
              <a:t>Venturina:</a:t>
            </a:r>
            <a:r>
              <a:rPr lang="en-PH" kern="100" dirty="0">
                <a:solidFill>
                  <a:schemeClr val="tx1"/>
                </a:solidFill>
                <a:effectLst/>
                <a:latin typeface="+mj-lt"/>
                <a:ea typeface="Calibri" panose="020F0502020204030204" pitchFamily="34" charset="0"/>
                <a:cs typeface="Times New Roman" panose="02020603050405020304" pitchFamily="18" charset="0"/>
              </a:rPr>
              <a:t> </a:t>
            </a:r>
            <a:r>
              <a:rPr lang="en-US" sz="2000" kern="100" dirty="0">
                <a:solidFill>
                  <a:schemeClr val="tx1"/>
                </a:solidFill>
                <a:effectLst/>
                <a:latin typeface="+mj-lt"/>
                <a:ea typeface="Calibri" panose="020F0502020204030204" pitchFamily="34" charset="0"/>
                <a:cs typeface="Times New Roman" panose="02020603050405020304" pitchFamily="18" charset="0"/>
              </a:rPr>
              <a:t>During my office work, I gained valuable knowledge and improved professional skills. Initially, clerical tasks were challenging, but direct handling improved my comfort and efficiency. One significant experience was conducting user testing for a specific system or application, deepening my understanding of technical aspects and increasing my confidence as an IT support staff. This journey contributed significantly to my personal and professional development.</a:t>
            </a:r>
            <a:endParaRPr lang="en-PH" sz="2000" kern="100" dirty="0">
              <a:solidFill>
                <a:schemeClr val="tx1"/>
              </a:solidFill>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6416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EBC9BE68-EF74-D3A2-F153-4BFE99365328}"/>
            </a:ext>
          </a:extLst>
        </p:cNvPr>
        <p:cNvGrpSpPr/>
        <p:nvPr/>
      </p:nvGrpSpPr>
      <p:grpSpPr>
        <a:xfrm>
          <a:off x="0" y="0"/>
          <a:ext cx="0" cy="0"/>
          <a:chOff x="0" y="0"/>
          <a:chExt cx="0" cy="0"/>
        </a:xfrm>
      </p:grpSpPr>
      <p:pic>
        <p:nvPicPr>
          <p:cNvPr id="106" name="Google Shape;106;g2c4a3be41f8_0_0">
            <a:extLst>
              <a:ext uri="{FF2B5EF4-FFF2-40B4-BE49-F238E27FC236}">
                <a16:creationId xmlns:a16="http://schemas.microsoft.com/office/drawing/2014/main" id="{00471803-1754-B4A3-2022-BDDBA32B653C}"/>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08" name="Google Shape;108;g2c4a3be41f8_0_0">
            <a:extLst>
              <a:ext uri="{FF2B5EF4-FFF2-40B4-BE49-F238E27FC236}">
                <a16:creationId xmlns:a16="http://schemas.microsoft.com/office/drawing/2014/main" id="{558CA95C-4198-7C91-A14B-D07A6F5FC104}"/>
              </a:ext>
            </a:extLst>
          </p:cNvPr>
          <p:cNvSpPr txBox="1">
            <a:spLocks noGrp="1"/>
          </p:cNvSpPr>
          <p:nvPr>
            <p:ph type="body" idx="1"/>
          </p:nvPr>
        </p:nvSpPr>
        <p:spPr>
          <a:xfrm>
            <a:off x="4198620" y="1858328"/>
            <a:ext cx="7391399" cy="3871912"/>
          </a:xfrm>
          <a:prstGeom prst="rect">
            <a:avLst/>
          </a:prstGeom>
          <a:noFill/>
          <a:ln>
            <a:noFill/>
          </a:ln>
        </p:spPr>
        <p:txBody>
          <a:bodyPr spcFirstLastPara="1" wrap="square" lIns="91425" tIns="45700" rIns="91425" bIns="45700" anchor="t" anchorCtr="0">
            <a:noAutofit/>
          </a:bodyPr>
          <a:lstStyle/>
          <a:p>
            <a:pPr marL="0" indent="0" algn="just">
              <a:lnSpc>
                <a:spcPct val="107000"/>
              </a:lnSpc>
              <a:spcBef>
                <a:spcPts val="0"/>
              </a:spcBef>
              <a:spcAft>
                <a:spcPts val="600"/>
              </a:spcAft>
              <a:buNone/>
            </a:pPr>
            <a:r>
              <a:rPr lang="en-PH" sz="2400" b="1" kern="100" dirty="0">
                <a:effectLst/>
                <a:latin typeface="+mj-lt"/>
                <a:ea typeface="Calibri" panose="020F0502020204030204" pitchFamily="34" charset="0"/>
                <a:cs typeface="Times New Roman" panose="02020603050405020304" pitchFamily="18" charset="0"/>
              </a:rPr>
              <a:t>Name:</a:t>
            </a:r>
            <a:r>
              <a:rPr lang="en-PH" sz="2400" kern="100" dirty="0">
                <a:effectLst/>
                <a:latin typeface="+mj-lt"/>
                <a:ea typeface="Calibri" panose="020F0502020204030204" pitchFamily="34" charset="0"/>
                <a:cs typeface="Times New Roman" panose="02020603050405020304" pitchFamily="18" charset="0"/>
              </a:rPr>
              <a:t> Angelo Allen Gabriel D. Aparicio</a:t>
            </a:r>
            <a:endParaRPr lang="en-PH" sz="2400" b="1" kern="100" dirty="0">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latin typeface="+mj-lt"/>
                <a:ea typeface="Calibri" panose="020F0502020204030204" pitchFamily="34" charset="0"/>
                <a:cs typeface="Times New Roman" panose="02020603050405020304" pitchFamily="18" charset="0"/>
              </a:rPr>
              <a:t>Address: </a:t>
            </a:r>
            <a:r>
              <a:rPr lang="en-PH" sz="2400" kern="100" dirty="0">
                <a:latin typeface="+mj-lt"/>
                <a:ea typeface="Calibri" panose="020F0502020204030204" pitchFamily="34" charset="0"/>
                <a:cs typeface="Times New Roman" panose="02020603050405020304" pitchFamily="18" charset="0"/>
              </a:rPr>
              <a:t>LGR, </a:t>
            </a:r>
            <a:r>
              <a:rPr lang="en-PH" sz="2400" kern="100" dirty="0" err="1">
                <a:latin typeface="+mj-lt"/>
                <a:ea typeface="Calibri" panose="020F0502020204030204" pitchFamily="34" charset="0"/>
                <a:cs typeface="Times New Roman" panose="02020603050405020304" pitchFamily="18" charset="0"/>
              </a:rPr>
              <a:t>Brgy</a:t>
            </a:r>
            <a:r>
              <a:rPr lang="en-PH" sz="2400" kern="100" dirty="0">
                <a:latin typeface="+mj-lt"/>
                <a:ea typeface="Calibri" panose="020F0502020204030204" pitchFamily="34" charset="0"/>
                <a:cs typeface="Times New Roman" panose="02020603050405020304" pitchFamily="18" charset="0"/>
              </a:rPr>
              <a:t>. Central. </a:t>
            </a:r>
            <a:r>
              <a:rPr lang="en-PH" sz="2400" kern="100" dirty="0" err="1">
                <a:latin typeface="+mj-lt"/>
                <a:ea typeface="Calibri" panose="020F0502020204030204" pitchFamily="34" charset="0"/>
                <a:cs typeface="Times New Roman" panose="02020603050405020304" pitchFamily="18" charset="0"/>
              </a:rPr>
              <a:t>Poblacion</a:t>
            </a:r>
            <a:r>
              <a:rPr lang="en-PH" sz="2400" kern="100" dirty="0">
                <a:latin typeface="+mj-lt"/>
                <a:ea typeface="Calibri" panose="020F0502020204030204" pitchFamily="34" charset="0"/>
                <a:cs typeface="Times New Roman" panose="02020603050405020304" pitchFamily="18" charset="0"/>
              </a:rPr>
              <a:t>, Mati City, Davao Oriental</a:t>
            </a:r>
            <a:endParaRPr lang="en-PH" sz="2400" b="1" kern="100" dirty="0">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effectLst/>
                <a:latin typeface="+mj-lt"/>
                <a:ea typeface="Calibri" panose="020F0502020204030204" pitchFamily="34" charset="0"/>
                <a:cs typeface="Times New Roman" panose="02020603050405020304" pitchFamily="18" charset="0"/>
              </a:rPr>
              <a:t>Course</a:t>
            </a:r>
            <a:r>
              <a:rPr lang="en-PH" sz="2400" b="1" kern="100" dirty="0">
                <a:latin typeface="+mj-lt"/>
                <a:ea typeface="Calibri" panose="020F0502020204030204" pitchFamily="34" charset="0"/>
                <a:cs typeface="Times New Roman" panose="02020603050405020304" pitchFamily="18" charset="0"/>
              </a:rPr>
              <a:t>/Yr/Sec</a:t>
            </a:r>
            <a:r>
              <a:rPr lang="en-PH" sz="2400" b="1" kern="100" dirty="0">
                <a:effectLst/>
                <a:latin typeface="+mj-lt"/>
                <a:ea typeface="Calibri" panose="020F0502020204030204" pitchFamily="34" charset="0"/>
                <a:cs typeface="Times New Roman" panose="02020603050405020304" pitchFamily="18" charset="0"/>
              </a:rPr>
              <a:t>: </a:t>
            </a:r>
            <a:r>
              <a:rPr lang="en-PH" sz="2400" kern="100" dirty="0">
                <a:solidFill>
                  <a:schemeClr val="tx1"/>
                </a:solidFill>
                <a:latin typeface="+mj-lt"/>
                <a:ea typeface="Calibri" panose="020F0502020204030204" pitchFamily="34" charset="0"/>
                <a:cs typeface="Times New Roman" panose="02020603050405020304" pitchFamily="18" charset="0"/>
              </a:rPr>
              <a:t>BSIT4-C</a:t>
            </a:r>
            <a:endParaRPr lang="en-PH" sz="2400" kern="100" dirty="0">
              <a:solidFill>
                <a:srgbClr val="FF0000"/>
              </a:solidFill>
              <a:effectLst/>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solidFill>
                  <a:schemeClr val="tx1"/>
                </a:solidFill>
                <a:effectLst/>
                <a:latin typeface="+mj-lt"/>
                <a:ea typeface="Calibri" panose="020F0502020204030204" pitchFamily="34" charset="0"/>
                <a:cs typeface="Times New Roman" panose="02020603050405020304" pitchFamily="18" charset="0"/>
              </a:rPr>
              <a:t>In-campus HTE: </a:t>
            </a:r>
            <a:r>
              <a:rPr lang="en-PH" sz="2400" kern="100" dirty="0" err="1">
                <a:solidFill>
                  <a:schemeClr val="tx1"/>
                </a:solidFill>
                <a:effectLst/>
                <a:latin typeface="+mj-lt"/>
                <a:ea typeface="Calibri" panose="020F0502020204030204" pitchFamily="34" charset="0"/>
                <a:cs typeface="Times New Roman" panose="02020603050405020304" pitchFamily="18" charset="0"/>
              </a:rPr>
              <a:t>DOrSU</a:t>
            </a:r>
            <a:r>
              <a:rPr lang="en-PH" sz="2400" kern="100" dirty="0">
                <a:solidFill>
                  <a:schemeClr val="tx1"/>
                </a:solidFill>
                <a:latin typeface="+mj-lt"/>
                <a:ea typeface="Calibri" panose="020F0502020204030204" pitchFamily="34" charset="0"/>
                <a:cs typeface="Times New Roman" panose="02020603050405020304" pitchFamily="18" charset="0"/>
              </a:rPr>
              <a:t>-DICT Office</a:t>
            </a:r>
            <a:endParaRPr lang="en-PH" sz="2400" b="1" kern="100" dirty="0">
              <a:solidFill>
                <a:schemeClr val="tx1"/>
              </a:solidFill>
              <a:effectLst/>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solidFill>
                  <a:schemeClr val="tx1"/>
                </a:solidFill>
                <a:latin typeface="+mj-lt"/>
                <a:ea typeface="Calibri" panose="020F0502020204030204" pitchFamily="34" charset="0"/>
                <a:cs typeface="Times New Roman" panose="02020603050405020304" pitchFamily="18" charset="0"/>
              </a:rPr>
              <a:t>Duration: </a:t>
            </a:r>
            <a:r>
              <a:rPr lang="en-PH" sz="2400" kern="100" dirty="0">
                <a:solidFill>
                  <a:schemeClr val="tx1"/>
                </a:solidFill>
                <a:latin typeface="+mj-lt"/>
                <a:ea typeface="Calibri" panose="020F0502020204030204" pitchFamily="34" charset="0"/>
                <a:cs typeface="Times New Roman" panose="02020603050405020304" pitchFamily="18" charset="0"/>
              </a:rPr>
              <a:t>February 6 – March 3, 2025 (136 hrs.)</a:t>
            </a:r>
            <a:endParaRPr lang="en-PH" sz="2400" kern="100" dirty="0">
              <a:solidFill>
                <a:srgbClr val="FF0000"/>
              </a:solidFill>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solidFill>
                  <a:schemeClr val="tx1"/>
                </a:solidFill>
                <a:effectLst/>
                <a:latin typeface="+mj-lt"/>
                <a:ea typeface="Calibri" panose="020F0502020204030204" pitchFamily="34" charset="0"/>
                <a:cs typeface="Times New Roman" panose="02020603050405020304" pitchFamily="18" charset="0"/>
              </a:rPr>
              <a:t>Off-campus HTE</a:t>
            </a:r>
            <a:r>
              <a:rPr lang="en-PH" sz="2400" b="1" kern="100" dirty="0">
                <a:solidFill>
                  <a:schemeClr val="tx1"/>
                </a:solidFill>
                <a:latin typeface="+mj-lt"/>
                <a:ea typeface="Calibri" panose="020F0502020204030204" pitchFamily="34" charset="0"/>
                <a:cs typeface="Times New Roman" panose="02020603050405020304" pitchFamily="18" charset="0"/>
              </a:rPr>
              <a:t>: </a:t>
            </a:r>
            <a:r>
              <a:rPr lang="en-PH" sz="2400" kern="100" dirty="0" err="1">
                <a:solidFill>
                  <a:schemeClr val="tx1"/>
                </a:solidFill>
                <a:latin typeface="+mj-lt"/>
                <a:ea typeface="Calibri" panose="020F0502020204030204" pitchFamily="34" charset="0"/>
                <a:cs typeface="Times New Roman" panose="02020603050405020304" pitchFamily="18" charset="0"/>
              </a:rPr>
              <a:t>DOrSU</a:t>
            </a:r>
            <a:r>
              <a:rPr lang="en-PH" sz="2400" kern="100" dirty="0">
                <a:solidFill>
                  <a:schemeClr val="tx1"/>
                </a:solidFill>
                <a:latin typeface="+mj-lt"/>
                <a:ea typeface="Calibri" panose="020F0502020204030204" pitchFamily="34" charset="0"/>
                <a:cs typeface="Times New Roman" panose="02020603050405020304" pitchFamily="18" charset="0"/>
              </a:rPr>
              <a:t>-DICT Office</a:t>
            </a:r>
            <a:endParaRPr lang="en-PH" sz="2400" b="1" kern="100" dirty="0">
              <a:solidFill>
                <a:schemeClr val="tx1"/>
              </a:solidFill>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solidFill>
                  <a:schemeClr val="tx1"/>
                </a:solidFill>
                <a:latin typeface="+mj-lt"/>
                <a:ea typeface="Calibri" panose="020F0502020204030204" pitchFamily="34" charset="0"/>
                <a:cs typeface="Times New Roman" panose="02020603050405020304" pitchFamily="18" charset="0"/>
              </a:rPr>
              <a:t>Duration: </a:t>
            </a:r>
            <a:r>
              <a:rPr lang="en-PH" sz="2400" kern="100" dirty="0">
                <a:solidFill>
                  <a:schemeClr val="tx1"/>
                </a:solidFill>
                <a:latin typeface="+mj-lt"/>
                <a:ea typeface="Calibri" panose="020F0502020204030204" pitchFamily="34" charset="0"/>
                <a:cs typeface="Times New Roman" panose="02020603050405020304" pitchFamily="18" charset="0"/>
              </a:rPr>
              <a:t>March 17 – May 20, 2025 (350 hrs.)</a:t>
            </a:r>
            <a:endParaRPr lang="en-PH" sz="2400" kern="100" dirty="0">
              <a:solidFill>
                <a:srgbClr val="FF0000"/>
              </a:solidFill>
              <a:latin typeface="+mj-lt"/>
              <a:ea typeface="Calibri" panose="020F0502020204030204" pitchFamily="34" charset="0"/>
              <a:cs typeface="Times New Roman" panose="02020603050405020304" pitchFamily="18" charset="0"/>
            </a:endParaRPr>
          </a:p>
        </p:txBody>
      </p:sp>
      <p:pic>
        <p:nvPicPr>
          <p:cNvPr id="109" name="Google Shape;109;g2c4a3be41f8_0_0">
            <a:extLst>
              <a:ext uri="{FF2B5EF4-FFF2-40B4-BE49-F238E27FC236}">
                <a16:creationId xmlns:a16="http://schemas.microsoft.com/office/drawing/2014/main" id="{EFD6B36D-3695-2895-6E53-A9BF7BB55E72}"/>
              </a:ext>
            </a:extLst>
          </p:cNvPr>
          <p:cNvPicPr preferRelativeResize="0"/>
          <p:nvPr/>
        </p:nvPicPr>
        <p:blipFill rotWithShape="1">
          <a:blip r:embed="rId4">
            <a:alphaModFix/>
          </a:blip>
          <a:srcRect/>
          <a:stretch/>
        </p:blipFill>
        <p:spPr>
          <a:xfrm>
            <a:off x="178116" y="6332219"/>
            <a:ext cx="416244" cy="416244"/>
          </a:xfrm>
          <a:prstGeom prst="rect">
            <a:avLst/>
          </a:prstGeom>
          <a:noFill/>
          <a:ln>
            <a:noFill/>
          </a:ln>
        </p:spPr>
      </p:pic>
      <p:sp>
        <p:nvSpPr>
          <p:cNvPr id="3" name="Title 2">
            <a:extLst>
              <a:ext uri="{FF2B5EF4-FFF2-40B4-BE49-F238E27FC236}">
                <a16:creationId xmlns:a16="http://schemas.microsoft.com/office/drawing/2014/main" id="{C3C261ED-9D7B-C92F-179A-97687158EED0}"/>
              </a:ext>
            </a:extLst>
          </p:cNvPr>
          <p:cNvSpPr>
            <a:spLocks noGrp="1"/>
          </p:cNvSpPr>
          <p:nvPr>
            <p:ph type="title"/>
          </p:nvPr>
        </p:nvSpPr>
        <p:spPr/>
        <p:txBody>
          <a:bodyPr/>
          <a:lstStyle/>
          <a:p>
            <a:pPr algn="ctr"/>
            <a:r>
              <a:rPr lang="en-PH" b="1" dirty="0"/>
              <a:t>Introduction </a:t>
            </a:r>
            <a:r>
              <a:rPr lang="en-PH" i="1" dirty="0">
                <a:solidFill>
                  <a:srgbClr val="FF0000"/>
                </a:solidFill>
              </a:rPr>
              <a:t>(per student, alphabetical)</a:t>
            </a:r>
          </a:p>
        </p:txBody>
      </p:sp>
      <p:pic>
        <p:nvPicPr>
          <p:cNvPr id="5" name="Picture 4">
            <a:extLst>
              <a:ext uri="{FF2B5EF4-FFF2-40B4-BE49-F238E27FC236}">
                <a16:creationId xmlns:a16="http://schemas.microsoft.com/office/drawing/2014/main" id="{606FC352-33E2-09B6-02ED-0399511181B8}"/>
              </a:ext>
            </a:extLst>
          </p:cNvPr>
          <p:cNvPicPr>
            <a:picLocks noChangeAspect="1"/>
          </p:cNvPicPr>
          <p:nvPr/>
        </p:nvPicPr>
        <p:blipFill>
          <a:blip r:embed="rId5"/>
          <a:stretch>
            <a:fillRect/>
          </a:stretch>
        </p:blipFill>
        <p:spPr>
          <a:xfrm>
            <a:off x="386238" y="1858328"/>
            <a:ext cx="3678432" cy="3678432"/>
          </a:xfrm>
          <a:prstGeom prst="rect">
            <a:avLst/>
          </a:prstGeom>
        </p:spPr>
      </p:pic>
    </p:spTree>
    <p:extLst>
      <p:ext uri="{BB962C8B-B14F-4D97-AF65-F5344CB8AC3E}">
        <p14:creationId xmlns:p14="http://schemas.microsoft.com/office/powerpoint/2010/main" val="679162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EEDCBCAA-08E2-7DBD-B00D-E5697397263B}"/>
            </a:ext>
          </a:extLst>
        </p:cNvPr>
        <p:cNvGrpSpPr/>
        <p:nvPr/>
      </p:nvGrpSpPr>
      <p:grpSpPr>
        <a:xfrm>
          <a:off x="0" y="0"/>
          <a:ext cx="0" cy="0"/>
          <a:chOff x="0" y="0"/>
          <a:chExt cx="0" cy="0"/>
        </a:xfrm>
      </p:grpSpPr>
      <p:pic>
        <p:nvPicPr>
          <p:cNvPr id="106" name="Google Shape;106;g2c4a3be41f8_0_0">
            <a:extLst>
              <a:ext uri="{FF2B5EF4-FFF2-40B4-BE49-F238E27FC236}">
                <a16:creationId xmlns:a16="http://schemas.microsoft.com/office/drawing/2014/main" id="{62016C6C-9AE1-07A7-2082-B6D4A117AD86}"/>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08" name="Google Shape;108;g2c4a3be41f8_0_0">
            <a:extLst>
              <a:ext uri="{FF2B5EF4-FFF2-40B4-BE49-F238E27FC236}">
                <a16:creationId xmlns:a16="http://schemas.microsoft.com/office/drawing/2014/main" id="{61F03031-7B3E-0E99-4FA7-04949E4F8159}"/>
              </a:ext>
            </a:extLst>
          </p:cNvPr>
          <p:cNvSpPr txBox="1">
            <a:spLocks noGrp="1"/>
          </p:cNvSpPr>
          <p:nvPr>
            <p:ph type="body" idx="1"/>
          </p:nvPr>
        </p:nvSpPr>
        <p:spPr>
          <a:xfrm>
            <a:off x="4198620" y="1858328"/>
            <a:ext cx="7752080" cy="3871912"/>
          </a:xfrm>
          <a:prstGeom prst="rect">
            <a:avLst/>
          </a:prstGeom>
          <a:noFill/>
          <a:ln>
            <a:noFill/>
          </a:ln>
        </p:spPr>
        <p:txBody>
          <a:bodyPr spcFirstLastPara="1" wrap="square" lIns="91425" tIns="45700" rIns="91425" bIns="45700" anchor="t" anchorCtr="0">
            <a:noAutofit/>
          </a:bodyPr>
          <a:lstStyle/>
          <a:p>
            <a:pPr marL="0" indent="0" algn="just">
              <a:lnSpc>
                <a:spcPct val="107000"/>
              </a:lnSpc>
              <a:spcBef>
                <a:spcPts val="0"/>
              </a:spcBef>
              <a:spcAft>
                <a:spcPts val="600"/>
              </a:spcAft>
              <a:buNone/>
            </a:pPr>
            <a:r>
              <a:rPr lang="en-PH" sz="2400" b="1" kern="100" dirty="0">
                <a:effectLst/>
                <a:latin typeface="+mj-lt"/>
                <a:ea typeface="Calibri" panose="020F0502020204030204" pitchFamily="34" charset="0"/>
                <a:cs typeface="Times New Roman" panose="02020603050405020304" pitchFamily="18" charset="0"/>
              </a:rPr>
              <a:t>Name:</a:t>
            </a:r>
            <a:r>
              <a:rPr lang="en-PH" sz="2400" kern="100" dirty="0">
                <a:effectLst/>
                <a:latin typeface="+mj-lt"/>
                <a:ea typeface="Calibri" panose="020F0502020204030204" pitchFamily="34" charset="0"/>
                <a:cs typeface="Times New Roman" panose="02020603050405020304" pitchFamily="18" charset="0"/>
              </a:rPr>
              <a:t> John Paul C. Colita</a:t>
            </a:r>
            <a:endParaRPr lang="en-PH" sz="2400" kern="100" dirty="0">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latin typeface="+mj-lt"/>
                <a:ea typeface="Calibri" panose="020F0502020204030204" pitchFamily="34" charset="0"/>
                <a:cs typeface="Times New Roman" panose="02020603050405020304" pitchFamily="18" charset="0"/>
              </a:rPr>
              <a:t>Address: </a:t>
            </a:r>
            <a:r>
              <a:rPr lang="en-PH" sz="2400" kern="100" dirty="0" err="1">
                <a:latin typeface="+mj-lt"/>
                <a:ea typeface="Calibri" panose="020F0502020204030204" pitchFamily="34" charset="0"/>
                <a:cs typeface="Times New Roman" panose="02020603050405020304" pitchFamily="18" charset="0"/>
              </a:rPr>
              <a:t>Prk</a:t>
            </a:r>
            <a:r>
              <a:rPr lang="en-PH" sz="2400" kern="100" dirty="0">
                <a:latin typeface="+mj-lt"/>
                <a:ea typeface="Calibri" panose="020F0502020204030204" pitchFamily="34" charset="0"/>
                <a:cs typeface="Times New Roman" panose="02020603050405020304" pitchFamily="18" charset="0"/>
              </a:rPr>
              <a:t>. Sampaguita, Interco, Matiao, Mati City, Davao Oriental</a:t>
            </a:r>
            <a:endParaRPr lang="en-PH" sz="2400" b="1" kern="100" dirty="0">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effectLst/>
                <a:latin typeface="+mj-lt"/>
                <a:ea typeface="Calibri" panose="020F0502020204030204" pitchFamily="34" charset="0"/>
                <a:cs typeface="Times New Roman" panose="02020603050405020304" pitchFamily="18" charset="0"/>
              </a:rPr>
              <a:t>Course</a:t>
            </a:r>
            <a:r>
              <a:rPr lang="en-PH" sz="2400" b="1" kern="100" dirty="0">
                <a:latin typeface="+mj-lt"/>
                <a:ea typeface="Calibri" panose="020F0502020204030204" pitchFamily="34" charset="0"/>
                <a:cs typeface="Times New Roman" panose="02020603050405020304" pitchFamily="18" charset="0"/>
              </a:rPr>
              <a:t>/Yr/Sec</a:t>
            </a:r>
            <a:r>
              <a:rPr lang="en-PH" sz="2400" b="1" kern="100" dirty="0">
                <a:effectLst/>
                <a:latin typeface="+mj-lt"/>
                <a:ea typeface="Calibri" panose="020F0502020204030204" pitchFamily="34" charset="0"/>
                <a:cs typeface="Times New Roman" panose="02020603050405020304" pitchFamily="18" charset="0"/>
              </a:rPr>
              <a:t>: </a:t>
            </a:r>
            <a:r>
              <a:rPr lang="en-PH" sz="2400" kern="100" dirty="0">
                <a:solidFill>
                  <a:schemeClr val="tx1"/>
                </a:solidFill>
                <a:latin typeface="+mj-lt"/>
                <a:ea typeface="Calibri" panose="020F0502020204030204" pitchFamily="34" charset="0"/>
                <a:cs typeface="Times New Roman" panose="02020603050405020304" pitchFamily="18" charset="0"/>
              </a:rPr>
              <a:t>BSIT4-B</a:t>
            </a:r>
            <a:endParaRPr lang="en-PH" sz="2400" kern="100" dirty="0">
              <a:solidFill>
                <a:srgbClr val="FF0000"/>
              </a:solidFill>
              <a:effectLst/>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solidFill>
                  <a:schemeClr val="tx1"/>
                </a:solidFill>
                <a:effectLst/>
                <a:latin typeface="+mj-lt"/>
                <a:ea typeface="Calibri" panose="020F0502020204030204" pitchFamily="34" charset="0"/>
                <a:cs typeface="Times New Roman" panose="02020603050405020304" pitchFamily="18" charset="0"/>
              </a:rPr>
              <a:t>In-campus HTE: </a:t>
            </a:r>
            <a:r>
              <a:rPr lang="en-PH" sz="2400" kern="100" dirty="0" err="1">
                <a:solidFill>
                  <a:schemeClr val="tx1"/>
                </a:solidFill>
                <a:effectLst/>
                <a:latin typeface="+mj-lt"/>
                <a:ea typeface="Calibri" panose="020F0502020204030204" pitchFamily="34" charset="0"/>
                <a:cs typeface="Times New Roman" panose="02020603050405020304" pitchFamily="18" charset="0"/>
              </a:rPr>
              <a:t>DOrSU</a:t>
            </a:r>
            <a:r>
              <a:rPr lang="en-PH" sz="2400" kern="100" dirty="0">
                <a:solidFill>
                  <a:schemeClr val="tx1"/>
                </a:solidFill>
                <a:latin typeface="+mj-lt"/>
                <a:ea typeface="Calibri" panose="020F0502020204030204" pitchFamily="34" charset="0"/>
                <a:cs typeface="Times New Roman" panose="02020603050405020304" pitchFamily="18" charset="0"/>
              </a:rPr>
              <a:t>-DICT Office (ICTU)</a:t>
            </a:r>
            <a:endParaRPr lang="en-PH" sz="2400" b="1" kern="100" dirty="0">
              <a:solidFill>
                <a:schemeClr val="tx1"/>
              </a:solidFill>
              <a:effectLst/>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solidFill>
                  <a:schemeClr val="tx1"/>
                </a:solidFill>
                <a:latin typeface="+mj-lt"/>
                <a:ea typeface="Calibri" panose="020F0502020204030204" pitchFamily="34" charset="0"/>
                <a:cs typeface="Times New Roman" panose="02020603050405020304" pitchFamily="18" charset="0"/>
              </a:rPr>
              <a:t>Duration: </a:t>
            </a:r>
            <a:r>
              <a:rPr lang="en-PH" sz="2400" kern="100" dirty="0" err="1">
                <a:solidFill>
                  <a:schemeClr val="tx1"/>
                </a:solidFill>
                <a:latin typeface="+mj-lt"/>
                <a:ea typeface="Calibri" panose="020F0502020204030204" pitchFamily="34" charset="0"/>
                <a:cs typeface="Times New Roman" panose="02020603050405020304" pitchFamily="18" charset="0"/>
              </a:rPr>
              <a:t>Februry</a:t>
            </a:r>
            <a:r>
              <a:rPr lang="en-PH" sz="2400" kern="100" dirty="0">
                <a:solidFill>
                  <a:schemeClr val="tx1"/>
                </a:solidFill>
                <a:latin typeface="+mj-lt"/>
                <a:ea typeface="Calibri" panose="020F0502020204030204" pitchFamily="34" charset="0"/>
                <a:cs typeface="Times New Roman" panose="02020603050405020304" pitchFamily="18" charset="0"/>
              </a:rPr>
              <a:t> 6 – March 5, 2025 (136 hrs.)</a:t>
            </a:r>
            <a:endParaRPr lang="en-PH" sz="2400" kern="100" dirty="0">
              <a:solidFill>
                <a:srgbClr val="FF0000"/>
              </a:solidFill>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solidFill>
                  <a:schemeClr val="tx1"/>
                </a:solidFill>
                <a:effectLst/>
                <a:latin typeface="+mj-lt"/>
                <a:ea typeface="Calibri" panose="020F0502020204030204" pitchFamily="34" charset="0"/>
                <a:cs typeface="Times New Roman" panose="02020603050405020304" pitchFamily="18" charset="0"/>
              </a:rPr>
              <a:t>Off-campus HTE</a:t>
            </a:r>
            <a:r>
              <a:rPr lang="en-PH" sz="2400" b="1" kern="100" dirty="0">
                <a:solidFill>
                  <a:schemeClr val="tx1"/>
                </a:solidFill>
                <a:latin typeface="+mj-lt"/>
                <a:ea typeface="Calibri" panose="020F0502020204030204" pitchFamily="34" charset="0"/>
                <a:cs typeface="Times New Roman" panose="02020603050405020304" pitchFamily="18" charset="0"/>
              </a:rPr>
              <a:t>: </a:t>
            </a:r>
            <a:r>
              <a:rPr lang="en-PH" sz="2400" kern="100" dirty="0" err="1">
                <a:solidFill>
                  <a:schemeClr val="tx1"/>
                </a:solidFill>
                <a:latin typeface="+mj-lt"/>
                <a:ea typeface="Calibri" panose="020F0502020204030204" pitchFamily="34" charset="0"/>
                <a:cs typeface="Times New Roman" panose="02020603050405020304" pitchFamily="18" charset="0"/>
              </a:rPr>
              <a:t>DOrSU</a:t>
            </a:r>
            <a:r>
              <a:rPr lang="en-PH" sz="2400" kern="100" dirty="0">
                <a:solidFill>
                  <a:schemeClr val="tx1"/>
                </a:solidFill>
                <a:latin typeface="+mj-lt"/>
                <a:ea typeface="Calibri" panose="020F0502020204030204" pitchFamily="34" charset="0"/>
                <a:cs typeface="Times New Roman" panose="02020603050405020304" pitchFamily="18" charset="0"/>
              </a:rPr>
              <a:t>-DICT Office (ICTU)</a:t>
            </a:r>
            <a:endParaRPr lang="en-PH" sz="2400" b="1" kern="100" dirty="0">
              <a:solidFill>
                <a:schemeClr val="tx1"/>
              </a:solidFill>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solidFill>
                  <a:schemeClr val="tx1"/>
                </a:solidFill>
                <a:latin typeface="+mj-lt"/>
                <a:ea typeface="Calibri" panose="020F0502020204030204" pitchFamily="34" charset="0"/>
                <a:cs typeface="Times New Roman" panose="02020603050405020304" pitchFamily="18" charset="0"/>
              </a:rPr>
              <a:t>Duration: </a:t>
            </a:r>
            <a:r>
              <a:rPr lang="en-PH" sz="2400" kern="100" dirty="0">
                <a:solidFill>
                  <a:schemeClr val="tx1"/>
                </a:solidFill>
                <a:latin typeface="+mj-lt"/>
                <a:ea typeface="Calibri" panose="020F0502020204030204" pitchFamily="34" charset="0"/>
                <a:cs typeface="Times New Roman" panose="02020603050405020304" pitchFamily="18" charset="0"/>
              </a:rPr>
              <a:t>March 17 – May 28, 2025 (350 hrs.)</a:t>
            </a:r>
            <a:endParaRPr lang="en-PH" sz="2400" kern="100" dirty="0">
              <a:solidFill>
                <a:srgbClr val="FF0000"/>
              </a:solidFill>
              <a:latin typeface="+mj-lt"/>
              <a:ea typeface="Calibri" panose="020F0502020204030204" pitchFamily="34" charset="0"/>
              <a:cs typeface="Times New Roman" panose="02020603050405020304" pitchFamily="18" charset="0"/>
            </a:endParaRPr>
          </a:p>
        </p:txBody>
      </p:sp>
      <p:pic>
        <p:nvPicPr>
          <p:cNvPr id="109" name="Google Shape;109;g2c4a3be41f8_0_0">
            <a:extLst>
              <a:ext uri="{FF2B5EF4-FFF2-40B4-BE49-F238E27FC236}">
                <a16:creationId xmlns:a16="http://schemas.microsoft.com/office/drawing/2014/main" id="{97961D86-2271-1558-040E-BD6E250016F7}"/>
              </a:ext>
            </a:extLst>
          </p:cNvPr>
          <p:cNvPicPr preferRelativeResize="0"/>
          <p:nvPr/>
        </p:nvPicPr>
        <p:blipFill rotWithShape="1">
          <a:blip r:embed="rId4">
            <a:alphaModFix/>
          </a:blip>
          <a:srcRect/>
          <a:stretch/>
        </p:blipFill>
        <p:spPr>
          <a:xfrm>
            <a:off x="178116" y="6332219"/>
            <a:ext cx="416244" cy="416244"/>
          </a:xfrm>
          <a:prstGeom prst="rect">
            <a:avLst/>
          </a:prstGeom>
          <a:noFill/>
          <a:ln>
            <a:noFill/>
          </a:ln>
        </p:spPr>
      </p:pic>
      <p:sp>
        <p:nvSpPr>
          <p:cNvPr id="3" name="Title 2">
            <a:extLst>
              <a:ext uri="{FF2B5EF4-FFF2-40B4-BE49-F238E27FC236}">
                <a16:creationId xmlns:a16="http://schemas.microsoft.com/office/drawing/2014/main" id="{653D35B1-CCEE-3C02-44DA-C67958401D80}"/>
              </a:ext>
            </a:extLst>
          </p:cNvPr>
          <p:cNvSpPr>
            <a:spLocks noGrp="1"/>
          </p:cNvSpPr>
          <p:nvPr>
            <p:ph type="title"/>
          </p:nvPr>
        </p:nvSpPr>
        <p:spPr/>
        <p:txBody>
          <a:bodyPr/>
          <a:lstStyle/>
          <a:p>
            <a:pPr algn="ctr"/>
            <a:r>
              <a:rPr lang="en-PH" b="1" dirty="0"/>
              <a:t>Introduction </a:t>
            </a:r>
            <a:r>
              <a:rPr lang="en-PH" i="1" dirty="0">
                <a:solidFill>
                  <a:srgbClr val="FF0000"/>
                </a:solidFill>
              </a:rPr>
              <a:t>(per student, alphabetical)</a:t>
            </a:r>
          </a:p>
        </p:txBody>
      </p:sp>
      <p:pic>
        <p:nvPicPr>
          <p:cNvPr id="4" name="Picture 3">
            <a:extLst>
              <a:ext uri="{FF2B5EF4-FFF2-40B4-BE49-F238E27FC236}">
                <a16:creationId xmlns:a16="http://schemas.microsoft.com/office/drawing/2014/main" id="{CDE33465-C7E4-022D-7B8D-5289387E212B}"/>
              </a:ext>
            </a:extLst>
          </p:cNvPr>
          <p:cNvPicPr>
            <a:picLocks noChangeAspect="1"/>
          </p:cNvPicPr>
          <p:nvPr/>
        </p:nvPicPr>
        <p:blipFill>
          <a:blip r:embed="rId5"/>
          <a:stretch>
            <a:fillRect/>
          </a:stretch>
        </p:blipFill>
        <p:spPr>
          <a:xfrm>
            <a:off x="386238" y="1858328"/>
            <a:ext cx="3604260" cy="3559542"/>
          </a:xfrm>
          <a:prstGeom prst="rect">
            <a:avLst/>
          </a:prstGeom>
        </p:spPr>
      </p:pic>
    </p:spTree>
    <p:extLst>
      <p:ext uri="{BB962C8B-B14F-4D97-AF65-F5344CB8AC3E}">
        <p14:creationId xmlns:p14="http://schemas.microsoft.com/office/powerpoint/2010/main" val="19738062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0E2EA09F-21AC-DF56-B12D-5CF2744EFE13}"/>
            </a:ext>
          </a:extLst>
        </p:cNvPr>
        <p:cNvGrpSpPr/>
        <p:nvPr/>
      </p:nvGrpSpPr>
      <p:grpSpPr>
        <a:xfrm>
          <a:off x="0" y="0"/>
          <a:ext cx="0" cy="0"/>
          <a:chOff x="0" y="0"/>
          <a:chExt cx="0" cy="0"/>
        </a:xfrm>
      </p:grpSpPr>
      <p:pic>
        <p:nvPicPr>
          <p:cNvPr id="106" name="Google Shape;106;g2c4a3be41f8_0_0">
            <a:extLst>
              <a:ext uri="{FF2B5EF4-FFF2-40B4-BE49-F238E27FC236}">
                <a16:creationId xmlns:a16="http://schemas.microsoft.com/office/drawing/2014/main" id="{6F45D4A0-6891-90ED-7B1D-E6DA06B0B1B8}"/>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08" name="Google Shape;108;g2c4a3be41f8_0_0">
            <a:extLst>
              <a:ext uri="{FF2B5EF4-FFF2-40B4-BE49-F238E27FC236}">
                <a16:creationId xmlns:a16="http://schemas.microsoft.com/office/drawing/2014/main" id="{B93659A7-1F74-7FAA-A563-E275769A7828}"/>
              </a:ext>
            </a:extLst>
          </p:cNvPr>
          <p:cNvSpPr txBox="1">
            <a:spLocks noGrp="1"/>
          </p:cNvSpPr>
          <p:nvPr>
            <p:ph type="body" idx="1"/>
          </p:nvPr>
        </p:nvSpPr>
        <p:spPr>
          <a:xfrm>
            <a:off x="4198620" y="1858328"/>
            <a:ext cx="7391399" cy="3871912"/>
          </a:xfrm>
          <a:prstGeom prst="rect">
            <a:avLst/>
          </a:prstGeom>
          <a:noFill/>
          <a:ln>
            <a:noFill/>
          </a:ln>
        </p:spPr>
        <p:txBody>
          <a:bodyPr spcFirstLastPara="1" wrap="square" lIns="91425" tIns="45700" rIns="91425" bIns="45700" anchor="t" anchorCtr="0">
            <a:noAutofit/>
          </a:bodyPr>
          <a:lstStyle/>
          <a:p>
            <a:pPr marL="0" indent="0" algn="just">
              <a:lnSpc>
                <a:spcPct val="107000"/>
              </a:lnSpc>
              <a:spcBef>
                <a:spcPts val="0"/>
              </a:spcBef>
              <a:spcAft>
                <a:spcPts val="600"/>
              </a:spcAft>
              <a:buNone/>
            </a:pPr>
            <a:r>
              <a:rPr lang="en-PH" sz="2400" b="1" kern="100" dirty="0">
                <a:effectLst/>
                <a:latin typeface="+mj-lt"/>
                <a:ea typeface="Calibri" panose="020F0502020204030204" pitchFamily="34" charset="0"/>
                <a:cs typeface="Times New Roman" panose="02020603050405020304" pitchFamily="18" charset="0"/>
              </a:rPr>
              <a:t>Name:</a:t>
            </a:r>
            <a:r>
              <a:rPr lang="en-PH" sz="2400" kern="100" dirty="0">
                <a:effectLst/>
                <a:latin typeface="+mj-lt"/>
                <a:ea typeface="Calibri" panose="020F0502020204030204" pitchFamily="34" charset="0"/>
                <a:cs typeface="Times New Roman" panose="02020603050405020304" pitchFamily="18" charset="0"/>
              </a:rPr>
              <a:t> Desiree Mae C. Domingo</a:t>
            </a:r>
          </a:p>
          <a:p>
            <a:pPr marL="0" indent="0" algn="just">
              <a:lnSpc>
                <a:spcPct val="107000"/>
              </a:lnSpc>
              <a:spcBef>
                <a:spcPts val="0"/>
              </a:spcBef>
              <a:spcAft>
                <a:spcPts val="600"/>
              </a:spcAft>
              <a:buNone/>
            </a:pPr>
            <a:r>
              <a:rPr lang="en-PH" sz="2400" b="1" kern="100" dirty="0">
                <a:latin typeface="+mj-lt"/>
                <a:ea typeface="Calibri" panose="020F0502020204030204" pitchFamily="34" charset="0"/>
                <a:cs typeface="Times New Roman" panose="02020603050405020304" pitchFamily="18" charset="0"/>
              </a:rPr>
              <a:t>Address: </a:t>
            </a:r>
            <a:r>
              <a:rPr lang="en-PH" sz="2400" kern="100" dirty="0">
                <a:latin typeface="+mj-lt"/>
                <a:ea typeface="Calibri" panose="020F0502020204030204" pitchFamily="34" charset="0"/>
                <a:cs typeface="Times New Roman" panose="02020603050405020304" pitchFamily="18" charset="0"/>
              </a:rPr>
              <a:t>Bilawan-2. </a:t>
            </a:r>
            <a:r>
              <a:rPr lang="en-PH" sz="2400" kern="100" dirty="0" err="1">
                <a:latin typeface="+mj-lt"/>
                <a:ea typeface="Calibri" panose="020F0502020204030204" pitchFamily="34" charset="0"/>
                <a:cs typeface="Times New Roman" panose="02020603050405020304" pitchFamily="18" charset="0"/>
              </a:rPr>
              <a:t>Brgy</a:t>
            </a:r>
            <a:r>
              <a:rPr lang="en-PH" sz="2400" kern="100" dirty="0">
                <a:latin typeface="+mj-lt"/>
                <a:ea typeface="Calibri" panose="020F0502020204030204" pitchFamily="34" charset="0"/>
                <a:cs typeface="Times New Roman" panose="02020603050405020304" pitchFamily="18" charset="0"/>
              </a:rPr>
              <a:t>. Central, Mati City, Davao Oriental</a:t>
            </a:r>
            <a:endParaRPr lang="en-PH" sz="2400" b="1" kern="100" dirty="0">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effectLst/>
                <a:latin typeface="+mj-lt"/>
                <a:ea typeface="Calibri" panose="020F0502020204030204" pitchFamily="34" charset="0"/>
                <a:cs typeface="Times New Roman" panose="02020603050405020304" pitchFamily="18" charset="0"/>
              </a:rPr>
              <a:t>Course</a:t>
            </a:r>
            <a:r>
              <a:rPr lang="en-PH" sz="2400" b="1" kern="100" dirty="0">
                <a:latin typeface="+mj-lt"/>
                <a:ea typeface="Calibri" panose="020F0502020204030204" pitchFamily="34" charset="0"/>
                <a:cs typeface="Times New Roman" panose="02020603050405020304" pitchFamily="18" charset="0"/>
              </a:rPr>
              <a:t>/Yr/Sec</a:t>
            </a:r>
            <a:r>
              <a:rPr lang="en-PH" sz="2400" b="1" kern="100" dirty="0">
                <a:effectLst/>
                <a:latin typeface="+mj-lt"/>
                <a:ea typeface="Calibri" panose="020F0502020204030204" pitchFamily="34" charset="0"/>
                <a:cs typeface="Times New Roman" panose="02020603050405020304" pitchFamily="18" charset="0"/>
              </a:rPr>
              <a:t>: </a:t>
            </a:r>
            <a:r>
              <a:rPr lang="en-PH" sz="2400" kern="100" dirty="0">
                <a:solidFill>
                  <a:schemeClr val="tx1"/>
                </a:solidFill>
                <a:latin typeface="+mj-lt"/>
                <a:ea typeface="Calibri" panose="020F0502020204030204" pitchFamily="34" charset="0"/>
                <a:cs typeface="Times New Roman" panose="02020603050405020304" pitchFamily="18" charset="0"/>
              </a:rPr>
              <a:t>BSIT4-C</a:t>
            </a:r>
            <a:endParaRPr lang="en-PH" sz="2400" kern="100" dirty="0">
              <a:solidFill>
                <a:srgbClr val="FF0000"/>
              </a:solidFill>
              <a:effectLst/>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solidFill>
                  <a:schemeClr val="tx1"/>
                </a:solidFill>
                <a:effectLst/>
                <a:latin typeface="+mj-lt"/>
                <a:ea typeface="Calibri" panose="020F0502020204030204" pitchFamily="34" charset="0"/>
                <a:cs typeface="Times New Roman" panose="02020603050405020304" pitchFamily="18" charset="0"/>
              </a:rPr>
              <a:t>In-campus HTE: </a:t>
            </a:r>
            <a:r>
              <a:rPr lang="en-PH" sz="2400" kern="100" dirty="0" err="1">
                <a:solidFill>
                  <a:schemeClr val="tx1"/>
                </a:solidFill>
                <a:effectLst/>
                <a:latin typeface="+mj-lt"/>
                <a:ea typeface="Calibri" panose="020F0502020204030204" pitchFamily="34" charset="0"/>
                <a:cs typeface="Times New Roman" panose="02020603050405020304" pitchFamily="18" charset="0"/>
              </a:rPr>
              <a:t>DOrSU</a:t>
            </a:r>
            <a:r>
              <a:rPr lang="en-PH" sz="2400" kern="100" dirty="0">
                <a:solidFill>
                  <a:schemeClr val="tx1"/>
                </a:solidFill>
                <a:latin typeface="+mj-lt"/>
                <a:ea typeface="Calibri" panose="020F0502020204030204" pitchFamily="34" charset="0"/>
                <a:cs typeface="Times New Roman" panose="02020603050405020304" pitchFamily="18" charset="0"/>
              </a:rPr>
              <a:t>-DICT Office</a:t>
            </a:r>
            <a:endParaRPr lang="en-PH" sz="2400" b="1" kern="100" dirty="0">
              <a:solidFill>
                <a:schemeClr val="tx1"/>
              </a:solidFill>
              <a:effectLst/>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solidFill>
                  <a:schemeClr val="tx1"/>
                </a:solidFill>
                <a:latin typeface="+mj-lt"/>
                <a:ea typeface="Calibri" panose="020F0502020204030204" pitchFamily="34" charset="0"/>
                <a:cs typeface="Times New Roman" panose="02020603050405020304" pitchFamily="18" charset="0"/>
              </a:rPr>
              <a:t>Duration: </a:t>
            </a:r>
            <a:r>
              <a:rPr lang="en-PH" sz="2400" kern="100" dirty="0">
                <a:solidFill>
                  <a:schemeClr val="tx1"/>
                </a:solidFill>
                <a:latin typeface="+mj-lt"/>
                <a:ea typeface="Calibri" panose="020F0502020204030204" pitchFamily="34" charset="0"/>
                <a:cs typeface="Times New Roman" panose="02020603050405020304" pitchFamily="18" charset="0"/>
              </a:rPr>
              <a:t>February 6 – March 3, 2025 (136 hrs.)</a:t>
            </a:r>
            <a:endParaRPr lang="en-PH" sz="2400" kern="100" dirty="0">
              <a:solidFill>
                <a:srgbClr val="FF0000"/>
              </a:solidFill>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solidFill>
                  <a:schemeClr val="tx1"/>
                </a:solidFill>
                <a:effectLst/>
                <a:latin typeface="+mj-lt"/>
                <a:ea typeface="Calibri" panose="020F0502020204030204" pitchFamily="34" charset="0"/>
                <a:cs typeface="Times New Roman" panose="02020603050405020304" pitchFamily="18" charset="0"/>
              </a:rPr>
              <a:t>Off-campus HTE</a:t>
            </a:r>
            <a:r>
              <a:rPr lang="en-PH" sz="2400" b="1" kern="100" dirty="0">
                <a:solidFill>
                  <a:schemeClr val="tx1"/>
                </a:solidFill>
                <a:latin typeface="+mj-lt"/>
                <a:ea typeface="Calibri" panose="020F0502020204030204" pitchFamily="34" charset="0"/>
                <a:cs typeface="Times New Roman" panose="02020603050405020304" pitchFamily="18" charset="0"/>
              </a:rPr>
              <a:t>: </a:t>
            </a:r>
            <a:r>
              <a:rPr lang="en-PH" sz="2400" kern="100" dirty="0" err="1">
                <a:solidFill>
                  <a:schemeClr val="tx1"/>
                </a:solidFill>
                <a:latin typeface="+mj-lt"/>
                <a:ea typeface="Calibri" panose="020F0502020204030204" pitchFamily="34" charset="0"/>
                <a:cs typeface="Times New Roman" panose="02020603050405020304" pitchFamily="18" charset="0"/>
              </a:rPr>
              <a:t>DOrSU</a:t>
            </a:r>
            <a:r>
              <a:rPr lang="en-PH" sz="2400" kern="100" dirty="0">
                <a:solidFill>
                  <a:schemeClr val="tx1"/>
                </a:solidFill>
                <a:latin typeface="+mj-lt"/>
                <a:ea typeface="Calibri" panose="020F0502020204030204" pitchFamily="34" charset="0"/>
                <a:cs typeface="Times New Roman" panose="02020603050405020304" pitchFamily="18" charset="0"/>
              </a:rPr>
              <a:t>-DICT Office</a:t>
            </a:r>
            <a:endParaRPr lang="en-PH" sz="2400" b="1" kern="100" dirty="0">
              <a:solidFill>
                <a:schemeClr val="tx1"/>
              </a:solidFill>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solidFill>
                  <a:schemeClr val="tx1"/>
                </a:solidFill>
                <a:latin typeface="+mj-lt"/>
                <a:ea typeface="Calibri" panose="020F0502020204030204" pitchFamily="34" charset="0"/>
                <a:cs typeface="Times New Roman" panose="02020603050405020304" pitchFamily="18" charset="0"/>
              </a:rPr>
              <a:t>Duration: </a:t>
            </a:r>
            <a:r>
              <a:rPr lang="en-PH" sz="2400" kern="100" dirty="0">
                <a:solidFill>
                  <a:schemeClr val="tx1"/>
                </a:solidFill>
                <a:latin typeface="+mj-lt"/>
                <a:ea typeface="Calibri" panose="020F0502020204030204" pitchFamily="34" charset="0"/>
                <a:cs typeface="Times New Roman" panose="02020603050405020304" pitchFamily="18" charset="0"/>
              </a:rPr>
              <a:t>March 17 – May 20, 2025 (350 hrs.)</a:t>
            </a:r>
            <a:endParaRPr lang="en-PH" sz="2400" kern="100" dirty="0">
              <a:solidFill>
                <a:srgbClr val="FF0000"/>
              </a:solidFill>
              <a:latin typeface="+mj-lt"/>
              <a:ea typeface="Calibri" panose="020F0502020204030204" pitchFamily="34" charset="0"/>
              <a:cs typeface="Times New Roman" panose="02020603050405020304" pitchFamily="18" charset="0"/>
            </a:endParaRPr>
          </a:p>
        </p:txBody>
      </p:sp>
      <p:pic>
        <p:nvPicPr>
          <p:cNvPr id="109" name="Google Shape;109;g2c4a3be41f8_0_0">
            <a:extLst>
              <a:ext uri="{FF2B5EF4-FFF2-40B4-BE49-F238E27FC236}">
                <a16:creationId xmlns:a16="http://schemas.microsoft.com/office/drawing/2014/main" id="{5BF3E9D9-B7C5-44CD-3B5C-7D7A93651C18}"/>
              </a:ext>
            </a:extLst>
          </p:cNvPr>
          <p:cNvPicPr preferRelativeResize="0"/>
          <p:nvPr/>
        </p:nvPicPr>
        <p:blipFill rotWithShape="1">
          <a:blip r:embed="rId4">
            <a:alphaModFix/>
          </a:blip>
          <a:srcRect/>
          <a:stretch/>
        </p:blipFill>
        <p:spPr>
          <a:xfrm>
            <a:off x="178116" y="6332219"/>
            <a:ext cx="416244" cy="416244"/>
          </a:xfrm>
          <a:prstGeom prst="rect">
            <a:avLst/>
          </a:prstGeom>
          <a:noFill/>
          <a:ln>
            <a:noFill/>
          </a:ln>
        </p:spPr>
      </p:pic>
      <p:sp>
        <p:nvSpPr>
          <p:cNvPr id="3" name="Title 2">
            <a:extLst>
              <a:ext uri="{FF2B5EF4-FFF2-40B4-BE49-F238E27FC236}">
                <a16:creationId xmlns:a16="http://schemas.microsoft.com/office/drawing/2014/main" id="{62B82B1E-8A1E-9995-5837-D5715CE558DC}"/>
              </a:ext>
            </a:extLst>
          </p:cNvPr>
          <p:cNvSpPr>
            <a:spLocks noGrp="1"/>
          </p:cNvSpPr>
          <p:nvPr>
            <p:ph type="title"/>
          </p:nvPr>
        </p:nvSpPr>
        <p:spPr/>
        <p:txBody>
          <a:bodyPr/>
          <a:lstStyle/>
          <a:p>
            <a:pPr algn="ctr"/>
            <a:r>
              <a:rPr lang="en-PH" b="1" dirty="0"/>
              <a:t>Introduction </a:t>
            </a:r>
            <a:r>
              <a:rPr lang="en-PH" i="1" dirty="0">
                <a:solidFill>
                  <a:srgbClr val="FF0000"/>
                </a:solidFill>
              </a:rPr>
              <a:t>(per student, alphabetical)</a:t>
            </a:r>
          </a:p>
        </p:txBody>
      </p:sp>
      <p:pic>
        <p:nvPicPr>
          <p:cNvPr id="4" name="Picture 3">
            <a:extLst>
              <a:ext uri="{FF2B5EF4-FFF2-40B4-BE49-F238E27FC236}">
                <a16:creationId xmlns:a16="http://schemas.microsoft.com/office/drawing/2014/main" id="{EE759F64-BC81-DD2F-C779-15A027533733}"/>
              </a:ext>
            </a:extLst>
          </p:cNvPr>
          <p:cNvPicPr>
            <a:picLocks noChangeAspect="1"/>
          </p:cNvPicPr>
          <p:nvPr/>
        </p:nvPicPr>
        <p:blipFill>
          <a:blip r:embed="rId5"/>
          <a:stretch>
            <a:fillRect/>
          </a:stretch>
        </p:blipFill>
        <p:spPr>
          <a:xfrm>
            <a:off x="386238" y="1919288"/>
            <a:ext cx="3729479" cy="3597592"/>
          </a:xfrm>
          <a:prstGeom prst="rect">
            <a:avLst/>
          </a:prstGeom>
        </p:spPr>
      </p:pic>
    </p:spTree>
    <p:extLst>
      <p:ext uri="{BB962C8B-B14F-4D97-AF65-F5344CB8AC3E}">
        <p14:creationId xmlns:p14="http://schemas.microsoft.com/office/powerpoint/2010/main" val="1685225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E3DF59E3-03D7-648A-48E6-6B981C2F577A}"/>
            </a:ext>
          </a:extLst>
        </p:cNvPr>
        <p:cNvGrpSpPr/>
        <p:nvPr/>
      </p:nvGrpSpPr>
      <p:grpSpPr>
        <a:xfrm>
          <a:off x="0" y="0"/>
          <a:ext cx="0" cy="0"/>
          <a:chOff x="0" y="0"/>
          <a:chExt cx="0" cy="0"/>
        </a:xfrm>
      </p:grpSpPr>
      <p:pic>
        <p:nvPicPr>
          <p:cNvPr id="106" name="Google Shape;106;g2c4a3be41f8_0_0">
            <a:extLst>
              <a:ext uri="{FF2B5EF4-FFF2-40B4-BE49-F238E27FC236}">
                <a16:creationId xmlns:a16="http://schemas.microsoft.com/office/drawing/2014/main" id="{072E9B89-C498-962E-4C7C-951CB7FDBDFF}"/>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08" name="Google Shape;108;g2c4a3be41f8_0_0">
            <a:extLst>
              <a:ext uri="{FF2B5EF4-FFF2-40B4-BE49-F238E27FC236}">
                <a16:creationId xmlns:a16="http://schemas.microsoft.com/office/drawing/2014/main" id="{28778E96-43E8-9536-68F7-556B7C540F7A}"/>
              </a:ext>
            </a:extLst>
          </p:cNvPr>
          <p:cNvSpPr txBox="1">
            <a:spLocks noGrp="1"/>
          </p:cNvSpPr>
          <p:nvPr>
            <p:ph type="body" idx="1"/>
          </p:nvPr>
        </p:nvSpPr>
        <p:spPr>
          <a:xfrm>
            <a:off x="4198620" y="1858328"/>
            <a:ext cx="7391399" cy="3871912"/>
          </a:xfrm>
          <a:prstGeom prst="rect">
            <a:avLst/>
          </a:prstGeom>
          <a:noFill/>
          <a:ln>
            <a:noFill/>
          </a:ln>
        </p:spPr>
        <p:txBody>
          <a:bodyPr spcFirstLastPara="1" wrap="square" lIns="91425" tIns="45700" rIns="91425" bIns="45700" anchor="t" anchorCtr="0">
            <a:noAutofit/>
          </a:bodyPr>
          <a:lstStyle/>
          <a:p>
            <a:pPr marL="0" indent="0" algn="just">
              <a:lnSpc>
                <a:spcPct val="107000"/>
              </a:lnSpc>
              <a:spcBef>
                <a:spcPts val="0"/>
              </a:spcBef>
              <a:spcAft>
                <a:spcPts val="600"/>
              </a:spcAft>
              <a:buNone/>
            </a:pPr>
            <a:r>
              <a:rPr lang="en-PH" sz="2400" b="1" kern="100" dirty="0">
                <a:effectLst/>
                <a:latin typeface="+mj-lt"/>
                <a:ea typeface="Calibri" panose="020F0502020204030204" pitchFamily="34" charset="0"/>
                <a:cs typeface="Times New Roman" panose="02020603050405020304" pitchFamily="18" charset="0"/>
              </a:rPr>
              <a:t>Name: </a:t>
            </a:r>
            <a:r>
              <a:rPr lang="en-PH" sz="2400" kern="100" dirty="0">
                <a:effectLst/>
                <a:latin typeface="+mj-lt"/>
                <a:ea typeface="Calibri" panose="020F0502020204030204" pitchFamily="34" charset="0"/>
                <a:cs typeface="Times New Roman" panose="02020603050405020304" pitchFamily="18" charset="0"/>
              </a:rPr>
              <a:t>MJ M. Enriquez</a:t>
            </a:r>
          </a:p>
          <a:p>
            <a:pPr marL="0" indent="0" algn="just">
              <a:lnSpc>
                <a:spcPct val="107000"/>
              </a:lnSpc>
              <a:spcBef>
                <a:spcPts val="0"/>
              </a:spcBef>
              <a:spcAft>
                <a:spcPts val="600"/>
              </a:spcAft>
              <a:buNone/>
            </a:pPr>
            <a:r>
              <a:rPr lang="en-PH" sz="2400" b="1" kern="100" dirty="0">
                <a:latin typeface="+mj-lt"/>
                <a:ea typeface="Calibri" panose="020F0502020204030204" pitchFamily="34" charset="0"/>
                <a:cs typeface="Times New Roman" panose="02020603050405020304" pitchFamily="18" charset="0"/>
              </a:rPr>
              <a:t>Address: </a:t>
            </a:r>
            <a:r>
              <a:rPr lang="en-PH" sz="2400" kern="100" dirty="0" err="1">
                <a:latin typeface="+mj-lt"/>
                <a:ea typeface="Calibri" panose="020F0502020204030204" pitchFamily="34" charset="0"/>
                <a:cs typeface="Times New Roman" panose="02020603050405020304" pitchFamily="18" charset="0"/>
              </a:rPr>
              <a:t>Prk</a:t>
            </a:r>
            <a:r>
              <a:rPr lang="en-PH" sz="2400" kern="100" dirty="0">
                <a:latin typeface="+mj-lt"/>
                <a:ea typeface="Calibri" panose="020F0502020204030204" pitchFamily="34" charset="0"/>
                <a:cs typeface="Times New Roman" panose="02020603050405020304" pitchFamily="18" charset="0"/>
              </a:rPr>
              <a:t>. </a:t>
            </a:r>
            <a:r>
              <a:rPr lang="en-PH" sz="2400" kern="100" dirty="0" err="1">
                <a:latin typeface="+mj-lt"/>
                <a:ea typeface="Calibri" panose="020F0502020204030204" pitchFamily="34" charset="0"/>
                <a:cs typeface="Times New Roman" panose="02020603050405020304" pitchFamily="18" charset="0"/>
              </a:rPr>
              <a:t>Hayahay</a:t>
            </a:r>
            <a:r>
              <a:rPr lang="en-PH" sz="2400" kern="100" dirty="0">
                <a:latin typeface="+mj-lt"/>
                <a:ea typeface="Calibri" panose="020F0502020204030204" pitchFamily="34" charset="0"/>
                <a:cs typeface="Times New Roman" panose="02020603050405020304" pitchFamily="18" charset="0"/>
              </a:rPr>
              <a:t>, </a:t>
            </a:r>
            <a:r>
              <a:rPr lang="en-PH" sz="2400" kern="100" dirty="0" err="1">
                <a:latin typeface="+mj-lt"/>
                <a:ea typeface="Calibri" panose="020F0502020204030204" pitchFamily="34" charset="0"/>
                <a:cs typeface="Times New Roman" panose="02020603050405020304" pitchFamily="18" charset="0"/>
              </a:rPr>
              <a:t>Poblacion</a:t>
            </a:r>
            <a:r>
              <a:rPr lang="en-PH" sz="2400" kern="100" dirty="0">
                <a:latin typeface="+mj-lt"/>
                <a:ea typeface="Calibri" panose="020F0502020204030204" pitchFamily="34" charset="0"/>
                <a:cs typeface="Times New Roman" panose="02020603050405020304" pitchFamily="18" charset="0"/>
              </a:rPr>
              <a:t>, </a:t>
            </a:r>
            <a:r>
              <a:rPr lang="en-PH" sz="2400" kern="100" dirty="0" err="1">
                <a:latin typeface="+mj-lt"/>
                <a:ea typeface="Calibri" panose="020F0502020204030204" pitchFamily="34" charset="0"/>
                <a:cs typeface="Times New Roman" panose="02020603050405020304" pitchFamily="18" charset="0"/>
              </a:rPr>
              <a:t>Lupon</a:t>
            </a:r>
            <a:r>
              <a:rPr lang="en-PH" sz="2400" kern="100" dirty="0">
                <a:latin typeface="+mj-lt"/>
                <a:ea typeface="Calibri" panose="020F0502020204030204" pitchFamily="34" charset="0"/>
                <a:cs typeface="Times New Roman" panose="02020603050405020304" pitchFamily="18" charset="0"/>
              </a:rPr>
              <a:t>, Davao Oriental</a:t>
            </a:r>
          </a:p>
          <a:p>
            <a:pPr marL="0" indent="0" algn="just">
              <a:lnSpc>
                <a:spcPct val="107000"/>
              </a:lnSpc>
              <a:spcBef>
                <a:spcPts val="0"/>
              </a:spcBef>
              <a:spcAft>
                <a:spcPts val="600"/>
              </a:spcAft>
              <a:buNone/>
            </a:pPr>
            <a:r>
              <a:rPr lang="en-PH" sz="2400" b="1" kern="100" dirty="0">
                <a:effectLst/>
                <a:latin typeface="+mj-lt"/>
                <a:ea typeface="Calibri" panose="020F0502020204030204" pitchFamily="34" charset="0"/>
                <a:cs typeface="Times New Roman" panose="02020603050405020304" pitchFamily="18" charset="0"/>
              </a:rPr>
              <a:t>Course</a:t>
            </a:r>
            <a:r>
              <a:rPr lang="en-PH" sz="2400" b="1" kern="100" dirty="0">
                <a:latin typeface="+mj-lt"/>
                <a:ea typeface="Calibri" panose="020F0502020204030204" pitchFamily="34" charset="0"/>
                <a:cs typeface="Times New Roman" panose="02020603050405020304" pitchFamily="18" charset="0"/>
              </a:rPr>
              <a:t>/Yr/Sec</a:t>
            </a:r>
            <a:r>
              <a:rPr lang="en-PH" sz="2400" b="1" kern="100" dirty="0">
                <a:effectLst/>
                <a:latin typeface="+mj-lt"/>
                <a:ea typeface="Calibri" panose="020F0502020204030204" pitchFamily="34" charset="0"/>
                <a:cs typeface="Times New Roman" panose="02020603050405020304" pitchFamily="18" charset="0"/>
              </a:rPr>
              <a:t>: </a:t>
            </a:r>
            <a:r>
              <a:rPr lang="en-PH" sz="2400" kern="100" dirty="0">
                <a:solidFill>
                  <a:schemeClr val="tx1"/>
                </a:solidFill>
                <a:latin typeface="+mj-lt"/>
                <a:ea typeface="Calibri" panose="020F0502020204030204" pitchFamily="34" charset="0"/>
                <a:cs typeface="Times New Roman" panose="02020603050405020304" pitchFamily="18" charset="0"/>
              </a:rPr>
              <a:t>BSIT4-C</a:t>
            </a:r>
            <a:endParaRPr lang="en-PH" sz="2400" kern="100" dirty="0">
              <a:solidFill>
                <a:srgbClr val="FF0000"/>
              </a:solidFill>
              <a:effectLst/>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solidFill>
                  <a:schemeClr val="tx1"/>
                </a:solidFill>
                <a:effectLst/>
                <a:latin typeface="+mj-lt"/>
                <a:ea typeface="Calibri" panose="020F0502020204030204" pitchFamily="34" charset="0"/>
                <a:cs typeface="Times New Roman" panose="02020603050405020304" pitchFamily="18" charset="0"/>
              </a:rPr>
              <a:t>In-campus HTE: </a:t>
            </a:r>
            <a:r>
              <a:rPr lang="en-PH" sz="2400" kern="100" dirty="0" err="1">
                <a:solidFill>
                  <a:schemeClr val="tx1"/>
                </a:solidFill>
                <a:effectLst/>
                <a:latin typeface="+mj-lt"/>
                <a:ea typeface="Calibri" panose="020F0502020204030204" pitchFamily="34" charset="0"/>
                <a:cs typeface="Times New Roman" panose="02020603050405020304" pitchFamily="18" charset="0"/>
              </a:rPr>
              <a:t>DOrSU</a:t>
            </a:r>
            <a:r>
              <a:rPr lang="en-PH" sz="2400" kern="100" dirty="0">
                <a:solidFill>
                  <a:schemeClr val="tx1"/>
                </a:solidFill>
                <a:latin typeface="+mj-lt"/>
                <a:ea typeface="Calibri" panose="020F0502020204030204" pitchFamily="34" charset="0"/>
                <a:cs typeface="Times New Roman" panose="02020603050405020304" pitchFamily="18" charset="0"/>
              </a:rPr>
              <a:t>-DICT Office</a:t>
            </a:r>
            <a:endParaRPr lang="en-PH" sz="2400" b="1" kern="100" dirty="0">
              <a:solidFill>
                <a:schemeClr val="tx1"/>
              </a:solidFill>
              <a:effectLst/>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solidFill>
                  <a:schemeClr val="tx1"/>
                </a:solidFill>
                <a:latin typeface="+mj-lt"/>
                <a:ea typeface="Calibri" panose="020F0502020204030204" pitchFamily="34" charset="0"/>
                <a:cs typeface="Times New Roman" panose="02020603050405020304" pitchFamily="18" charset="0"/>
              </a:rPr>
              <a:t>Duration: </a:t>
            </a:r>
            <a:r>
              <a:rPr lang="en-PH" sz="2400" kern="100" dirty="0">
                <a:solidFill>
                  <a:schemeClr val="tx1"/>
                </a:solidFill>
                <a:latin typeface="+mj-lt"/>
                <a:ea typeface="Calibri" panose="020F0502020204030204" pitchFamily="34" charset="0"/>
                <a:cs typeface="Times New Roman" panose="02020603050405020304" pitchFamily="18" charset="0"/>
              </a:rPr>
              <a:t>February 6 – March 3, 2025 (136 hrs.)</a:t>
            </a:r>
            <a:endParaRPr lang="en-PH" sz="2400" kern="100" dirty="0">
              <a:solidFill>
                <a:srgbClr val="FF0000"/>
              </a:solidFill>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solidFill>
                  <a:schemeClr val="tx1"/>
                </a:solidFill>
                <a:effectLst/>
                <a:latin typeface="+mj-lt"/>
                <a:ea typeface="Calibri" panose="020F0502020204030204" pitchFamily="34" charset="0"/>
                <a:cs typeface="Times New Roman" panose="02020603050405020304" pitchFamily="18" charset="0"/>
              </a:rPr>
              <a:t>Off-campus HTE</a:t>
            </a:r>
            <a:r>
              <a:rPr lang="en-PH" sz="2400" b="1" kern="100" dirty="0">
                <a:solidFill>
                  <a:schemeClr val="tx1"/>
                </a:solidFill>
                <a:latin typeface="+mj-lt"/>
                <a:ea typeface="Calibri" panose="020F0502020204030204" pitchFamily="34" charset="0"/>
                <a:cs typeface="Times New Roman" panose="02020603050405020304" pitchFamily="18" charset="0"/>
              </a:rPr>
              <a:t>: </a:t>
            </a:r>
            <a:r>
              <a:rPr lang="en-PH" sz="2400" kern="100" dirty="0" err="1">
                <a:solidFill>
                  <a:schemeClr val="tx1"/>
                </a:solidFill>
                <a:latin typeface="+mj-lt"/>
                <a:ea typeface="Calibri" panose="020F0502020204030204" pitchFamily="34" charset="0"/>
                <a:cs typeface="Times New Roman" panose="02020603050405020304" pitchFamily="18" charset="0"/>
              </a:rPr>
              <a:t>DOrSU</a:t>
            </a:r>
            <a:r>
              <a:rPr lang="en-PH" sz="2400" kern="100" dirty="0">
                <a:solidFill>
                  <a:schemeClr val="tx1"/>
                </a:solidFill>
                <a:latin typeface="+mj-lt"/>
                <a:ea typeface="Calibri" panose="020F0502020204030204" pitchFamily="34" charset="0"/>
                <a:cs typeface="Times New Roman" panose="02020603050405020304" pitchFamily="18" charset="0"/>
              </a:rPr>
              <a:t>-DICT Office</a:t>
            </a:r>
            <a:endParaRPr lang="en-PH" sz="2400" b="1" kern="100" dirty="0">
              <a:solidFill>
                <a:schemeClr val="tx1"/>
              </a:solidFill>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solidFill>
                  <a:schemeClr val="tx1"/>
                </a:solidFill>
                <a:latin typeface="+mj-lt"/>
                <a:ea typeface="Calibri" panose="020F0502020204030204" pitchFamily="34" charset="0"/>
                <a:cs typeface="Times New Roman" panose="02020603050405020304" pitchFamily="18" charset="0"/>
              </a:rPr>
              <a:t>Duration: </a:t>
            </a:r>
            <a:r>
              <a:rPr lang="en-PH" sz="2400" kern="100" dirty="0">
                <a:solidFill>
                  <a:schemeClr val="tx1"/>
                </a:solidFill>
                <a:latin typeface="+mj-lt"/>
                <a:ea typeface="Calibri" panose="020F0502020204030204" pitchFamily="34" charset="0"/>
                <a:cs typeface="Times New Roman" panose="02020603050405020304" pitchFamily="18" charset="0"/>
              </a:rPr>
              <a:t>March 17 – May 20, 2025 (350 hrs.)</a:t>
            </a:r>
            <a:endParaRPr lang="en-PH" sz="2400" kern="100" dirty="0">
              <a:solidFill>
                <a:srgbClr val="FF0000"/>
              </a:solidFill>
              <a:latin typeface="+mj-lt"/>
              <a:ea typeface="Calibri" panose="020F0502020204030204" pitchFamily="34" charset="0"/>
              <a:cs typeface="Times New Roman" panose="02020603050405020304" pitchFamily="18" charset="0"/>
            </a:endParaRPr>
          </a:p>
        </p:txBody>
      </p:sp>
      <p:pic>
        <p:nvPicPr>
          <p:cNvPr id="109" name="Google Shape;109;g2c4a3be41f8_0_0">
            <a:extLst>
              <a:ext uri="{FF2B5EF4-FFF2-40B4-BE49-F238E27FC236}">
                <a16:creationId xmlns:a16="http://schemas.microsoft.com/office/drawing/2014/main" id="{F3CEBA2E-49ED-C7B8-47A4-1E6907C47DE8}"/>
              </a:ext>
            </a:extLst>
          </p:cNvPr>
          <p:cNvPicPr preferRelativeResize="0"/>
          <p:nvPr/>
        </p:nvPicPr>
        <p:blipFill rotWithShape="1">
          <a:blip r:embed="rId4">
            <a:alphaModFix/>
          </a:blip>
          <a:srcRect/>
          <a:stretch/>
        </p:blipFill>
        <p:spPr>
          <a:xfrm>
            <a:off x="178116" y="6332219"/>
            <a:ext cx="416244" cy="416244"/>
          </a:xfrm>
          <a:prstGeom prst="rect">
            <a:avLst/>
          </a:prstGeom>
          <a:noFill/>
          <a:ln>
            <a:noFill/>
          </a:ln>
        </p:spPr>
      </p:pic>
      <p:sp>
        <p:nvSpPr>
          <p:cNvPr id="3" name="Title 2">
            <a:extLst>
              <a:ext uri="{FF2B5EF4-FFF2-40B4-BE49-F238E27FC236}">
                <a16:creationId xmlns:a16="http://schemas.microsoft.com/office/drawing/2014/main" id="{382DDB8D-6955-6F4C-5DAD-0A21E9422125}"/>
              </a:ext>
            </a:extLst>
          </p:cNvPr>
          <p:cNvSpPr>
            <a:spLocks noGrp="1"/>
          </p:cNvSpPr>
          <p:nvPr>
            <p:ph type="title"/>
          </p:nvPr>
        </p:nvSpPr>
        <p:spPr/>
        <p:txBody>
          <a:bodyPr/>
          <a:lstStyle/>
          <a:p>
            <a:pPr algn="ctr"/>
            <a:r>
              <a:rPr lang="en-PH" b="1" dirty="0"/>
              <a:t>Introduction </a:t>
            </a:r>
            <a:r>
              <a:rPr lang="en-PH" i="1" dirty="0">
                <a:solidFill>
                  <a:srgbClr val="FF0000"/>
                </a:solidFill>
              </a:rPr>
              <a:t>(per student, alphabetical)</a:t>
            </a:r>
          </a:p>
        </p:txBody>
      </p:sp>
      <p:pic>
        <p:nvPicPr>
          <p:cNvPr id="1026" name="Picture 2" descr="No description available.">
            <a:extLst>
              <a:ext uri="{FF2B5EF4-FFF2-40B4-BE49-F238E27FC236}">
                <a16:creationId xmlns:a16="http://schemas.microsoft.com/office/drawing/2014/main" id="{8E7F9CB1-8A50-B9A3-B8C8-7C71A6E562C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160"/>
          <a:stretch/>
        </p:blipFill>
        <p:spPr bwMode="auto">
          <a:xfrm>
            <a:off x="594360" y="1690688"/>
            <a:ext cx="3531498" cy="4039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1371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1EDD10DD-6F5E-6FAB-E96D-D9B8BEB61FDB}"/>
            </a:ext>
          </a:extLst>
        </p:cNvPr>
        <p:cNvGrpSpPr/>
        <p:nvPr/>
      </p:nvGrpSpPr>
      <p:grpSpPr>
        <a:xfrm>
          <a:off x="0" y="0"/>
          <a:ext cx="0" cy="0"/>
          <a:chOff x="0" y="0"/>
          <a:chExt cx="0" cy="0"/>
        </a:xfrm>
      </p:grpSpPr>
      <p:pic>
        <p:nvPicPr>
          <p:cNvPr id="106" name="Google Shape;106;g2c4a3be41f8_0_0">
            <a:extLst>
              <a:ext uri="{FF2B5EF4-FFF2-40B4-BE49-F238E27FC236}">
                <a16:creationId xmlns:a16="http://schemas.microsoft.com/office/drawing/2014/main" id="{4E9AEFB5-C1C4-09F7-7A7A-D208E4A63352}"/>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08" name="Google Shape;108;g2c4a3be41f8_0_0">
            <a:extLst>
              <a:ext uri="{FF2B5EF4-FFF2-40B4-BE49-F238E27FC236}">
                <a16:creationId xmlns:a16="http://schemas.microsoft.com/office/drawing/2014/main" id="{996CFD61-A242-DD06-1665-529FE6648F17}"/>
              </a:ext>
            </a:extLst>
          </p:cNvPr>
          <p:cNvSpPr txBox="1">
            <a:spLocks noGrp="1"/>
          </p:cNvSpPr>
          <p:nvPr>
            <p:ph type="body" idx="1"/>
          </p:nvPr>
        </p:nvSpPr>
        <p:spPr>
          <a:xfrm>
            <a:off x="4213860" y="1735456"/>
            <a:ext cx="7391399" cy="4130992"/>
          </a:xfrm>
          <a:prstGeom prst="rect">
            <a:avLst/>
          </a:prstGeom>
          <a:noFill/>
          <a:ln>
            <a:noFill/>
          </a:ln>
        </p:spPr>
        <p:txBody>
          <a:bodyPr spcFirstLastPara="1" wrap="square" lIns="91425" tIns="45700" rIns="91425" bIns="45700" anchor="t" anchorCtr="0">
            <a:noAutofit/>
          </a:bodyPr>
          <a:lstStyle/>
          <a:p>
            <a:pPr marL="0" indent="0" algn="just">
              <a:lnSpc>
                <a:spcPct val="107000"/>
              </a:lnSpc>
              <a:spcBef>
                <a:spcPts val="0"/>
              </a:spcBef>
              <a:spcAft>
                <a:spcPts val="600"/>
              </a:spcAft>
              <a:buNone/>
            </a:pPr>
            <a:r>
              <a:rPr lang="en-PH" sz="2400" b="1" kern="100" dirty="0">
                <a:effectLst/>
                <a:latin typeface="+mj-lt"/>
                <a:ea typeface="Calibri" panose="020F0502020204030204" pitchFamily="34" charset="0"/>
                <a:cs typeface="Times New Roman" panose="02020603050405020304" pitchFamily="18" charset="0"/>
              </a:rPr>
              <a:t>Name:</a:t>
            </a:r>
            <a:r>
              <a:rPr lang="en-PH" sz="2400" kern="100" dirty="0">
                <a:effectLst/>
                <a:latin typeface="+mj-lt"/>
                <a:ea typeface="Calibri" panose="020F0502020204030204" pitchFamily="34" charset="0"/>
                <a:cs typeface="Times New Roman" panose="02020603050405020304" pitchFamily="18" charset="0"/>
              </a:rPr>
              <a:t> </a:t>
            </a:r>
            <a:r>
              <a:rPr lang="en-PH" sz="2400" kern="100" dirty="0" err="1">
                <a:effectLst/>
                <a:latin typeface="+mj-lt"/>
                <a:ea typeface="Calibri" panose="020F0502020204030204" pitchFamily="34" charset="0"/>
                <a:cs typeface="Times New Roman" panose="02020603050405020304" pitchFamily="18" charset="0"/>
              </a:rPr>
              <a:t>Marjuree</a:t>
            </a:r>
            <a:r>
              <a:rPr lang="en-PH" sz="2400" kern="100" dirty="0">
                <a:effectLst/>
                <a:latin typeface="+mj-lt"/>
                <a:ea typeface="Calibri" panose="020F0502020204030204" pitchFamily="34" charset="0"/>
                <a:cs typeface="Times New Roman" panose="02020603050405020304" pitchFamily="18" charset="0"/>
              </a:rPr>
              <a:t> M. Gayola</a:t>
            </a:r>
          </a:p>
          <a:p>
            <a:pPr marL="0" indent="0" algn="just">
              <a:lnSpc>
                <a:spcPct val="107000"/>
              </a:lnSpc>
              <a:spcBef>
                <a:spcPts val="0"/>
              </a:spcBef>
              <a:spcAft>
                <a:spcPts val="600"/>
              </a:spcAft>
              <a:buNone/>
            </a:pPr>
            <a:r>
              <a:rPr lang="en-PH" sz="2400" b="1" kern="100" dirty="0">
                <a:latin typeface="+mj-lt"/>
                <a:ea typeface="Calibri" panose="020F0502020204030204" pitchFamily="34" charset="0"/>
                <a:cs typeface="Times New Roman" panose="02020603050405020304" pitchFamily="18" charset="0"/>
              </a:rPr>
              <a:t>Address: </a:t>
            </a:r>
            <a:r>
              <a:rPr lang="en-PH" sz="2400" kern="100" dirty="0">
                <a:latin typeface="+mj-lt"/>
                <a:ea typeface="Calibri" panose="020F0502020204030204" pitchFamily="34" charset="0"/>
                <a:cs typeface="Times New Roman" panose="02020603050405020304" pitchFamily="18" charset="0"/>
              </a:rPr>
              <a:t>Don Luis Village, Mati City, Davao Or.</a:t>
            </a:r>
            <a:endParaRPr lang="en-PH" sz="2400" b="1" kern="100" dirty="0">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effectLst/>
                <a:latin typeface="+mj-lt"/>
                <a:ea typeface="Calibri" panose="020F0502020204030204" pitchFamily="34" charset="0"/>
                <a:cs typeface="Times New Roman" panose="02020603050405020304" pitchFamily="18" charset="0"/>
              </a:rPr>
              <a:t>Course</a:t>
            </a:r>
            <a:r>
              <a:rPr lang="en-PH" sz="2400" b="1" kern="100" dirty="0">
                <a:latin typeface="+mj-lt"/>
                <a:ea typeface="Calibri" panose="020F0502020204030204" pitchFamily="34" charset="0"/>
                <a:cs typeface="Times New Roman" panose="02020603050405020304" pitchFamily="18" charset="0"/>
              </a:rPr>
              <a:t>/Yr/Sec</a:t>
            </a:r>
            <a:r>
              <a:rPr lang="en-PH" sz="2400" b="1" kern="100" dirty="0">
                <a:effectLst/>
                <a:latin typeface="+mj-lt"/>
                <a:ea typeface="Calibri" panose="020F0502020204030204" pitchFamily="34" charset="0"/>
                <a:cs typeface="Times New Roman" panose="02020603050405020304" pitchFamily="18" charset="0"/>
              </a:rPr>
              <a:t>: </a:t>
            </a:r>
            <a:r>
              <a:rPr lang="en-PH" sz="2400" kern="100" dirty="0">
                <a:solidFill>
                  <a:schemeClr val="tx1"/>
                </a:solidFill>
                <a:latin typeface="+mj-lt"/>
                <a:ea typeface="Calibri" panose="020F0502020204030204" pitchFamily="34" charset="0"/>
                <a:cs typeface="Times New Roman" panose="02020603050405020304" pitchFamily="18" charset="0"/>
              </a:rPr>
              <a:t>BSIT4-C</a:t>
            </a:r>
            <a:endParaRPr lang="en-PH" sz="2400" kern="100" dirty="0">
              <a:solidFill>
                <a:srgbClr val="FF0000"/>
              </a:solidFill>
              <a:effectLst/>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solidFill>
                  <a:schemeClr val="tx1"/>
                </a:solidFill>
                <a:effectLst/>
                <a:latin typeface="+mj-lt"/>
                <a:ea typeface="Calibri" panose="020F0502020204030204" pitchFamily="34" charset="0"/>
                <a:cs typeface="Times New Roman" panose="02020603050405020304" pitchFamily="18" charset="0"/>
              </a:rPr>
              <a:t>In-campus HTE: </a:t>
            </a:r>
            <a:r>
              <a:rPr lang="en-PH" sz="2400" kern="100" dirty="0">
                <a:solidFill>
                  <a:schemeClr val="tx1"/>
                </a:solidFill>
                <a:latin typeface="+mj-lt"/>
                <a:ea typeface="Calibri" panose="020F0502020204030204" pitchFamily="34" charset="0"/>
                <a:cs typeface="Times New Roman" panose="02020603050405020304" pitchFamily="18" charset="0"/>
              </a:rPr>
              <a:t>Office of Student Counseling and Development (OSCD)</a:t>
            </a:r>
            <a:endParaRPr lang="en-PH" sz="2400" b="1" kern="100" dirty="0">
              <a:solidFill>
                <a:schemeClr val="tx1"/>
              </a:solidFill>
              <a:effectLst/>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solidFill>
                  <a:schemeClr val="tx1"/>
                </a:solidFill>
                <a:latin typeface="+mj-lt"/>
                <a:ea typeface="Calibri" panose="020F0502020204030204" pitchFamily="34" charset="0"/>
                <a:cs typeface="Times New Roman" panose="02020603050405020304" pitchFamily="18" charset="0"/>
              </a:rPr>
              <a:t>Duration: </a:t>
            </a:r>
            <a:r>
              <a:rPr lang="en-PH" sz="2400" kern="100" dirty="0">
                <a:solidFill>
                  <a:schemeClr val="tx1"/>
                </a:solidFill>
                <a:latin typeface="+mj-lt"/>
                <a:ea typeface="Calibri" panose="020F0502020204030204" pitchFamily="34" charset="0"/>
                <a:cs typeface="Times New Roman" panose="02020603050405020304" pitchFamily="18" charset="0"/>
              </a:rPr>
              <a:t>February 6 – March 7, 2025 (136 hrs.)</a:t>
            </a:r>
            <a:endParaRPr lang="en-PH" sz="2400" kern="100" dirty="0">
              <a:solidFill>
                <a:srgbClr val="FF0000"/>
              </a:solidFill>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solidFill>
                  <a:schemeClr val="tx1"/>
                </a:solidFill>
                <a:effectLst/>
                <a:latin typeface="+mj-lt"/>
                <a:ea typeface="Calibri" panose="020F0502020204030204" pitchFamily="34" charset="0"/>
                <a:cs typeface="Times New Roman" panose="02020603050405020304" pitchFamily="18" charset="0"/>
              </a:rPr>
              <a:t>Off-campus HTE</a:t>
            </a:r>
            <a:r>
              <a:rPr lang="en-PH" sz="2400" b="1" kern="100" dirty="0">
                <a:solidFill>
                  <a:schemeClr val="tx1"/>
                </a:solidFill>
                <a:latin typeface="+mj-lt"/>
                <a:ea typeface="Calibri" panose="020F0502020204030204" pitchFamily="34" charset="0"/>
                <a:cs typeface="Times New Roman" panose="02020603050405020304" pitchFamily="18" charset="0"/>
              </a:rPr>
              <a:t>: </a:t>
            </a:r>
            <a:r>
              <a:rPr lang="en-PH" sz="2400" kern="100" dirty="0" err="1">
                <a:solidFill>
                  <a:schemeClr val="tx1"/>
                </a:solidFill>
                <a:latin typeface="+mj-lt"/>
                <a:ea typeface="Calibri" panose="020F0502020204030204" pitchFamily="34" charset="0"/>
                <a:cs typeface="Times New Roman" panose="02020603050405020304" pitchFamily="18" charset="0"/>
              </a:rPr>
              <a:t>DOrSU</a:t>
            </a:r>
            <a:r>
              <a:rPr lang="en-PH" sz="2400" kern="100" dirty="0">
                <a:solidFill>
                  <a:schemeClr val="tx1"/>
                </a:solidFill>
                <a:latin typeface="+mj-lt"/>
                <a:ea typeface="Calibri" panose="020F0502020204030204" pitchFamily="34" charset="0"/>
                <a:cs typeface="Times New Roman" panose="02020603050405020304" pitchFamily="18" charset="0"/>
              </a:rPr>
              <a:t>-DICT Office</a:t>
            </a:r>
            <a:endParaRPr lang="en-PH" sz="2400" b="1" kern="100" dirty="0">
              <a:solidFill>
                <a:schemeClr val="tx1"/>
              </a:solidFill>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solidFill>
                  <a:schemeClr val="tx1"/>
                </a:solidFill>
                <a:latin typeface="+mj-lt"/>
                <a:ea typeface="Calibri" panose="020F0502020204030204" pitchFamily="34" charset="0"/>
                <a:cs typeface="Times New Roman" panose="02020603050405020304" pitchFamily="18" charset="0"/>
              </a:rPr>
              <a:t>Duration: </a:t>
            </a:r>
            <a:r>
              <a:rPr lang="en-PH" sz="2400" kern="100" dirty="0">
                <a:solidFill>
                  <a:schemeClr val="tx1"/>
                </a:solidFill>
                <a:latin typeface="+mj-lt"/>
                <a:ea typeface="Calibri" panose="020F0502020204030204" pitchFamily="34" charset="0"/>
                <a:cs typeface="Times New Roman" panose="02020603050405020304" pitchFamily="18" charset="0"/>
              </a:rPr>
              <a:t>March 17 – May 26, 2025 (350 hrs.)</a:t>
            </a:r>
            <a:endParaRPr lang="en-PH" sz="2400" kern="100" dirty="0">
              <a:solidFill>
                <a:srgbClr val="FF0000"/>
              </a:solidFill>
              <a:latin typeface="+mj-lt"/>
              <a:ea typeface="Calibri" panose="020F0502020204030204" pitchFamily="34" charset="0"/>
              <a:cs typeface="Times New Roman" panose="02020603050405020304" pitchFamily="18" charset="0"/>
            </a:endParaRPr>
          </a:p>
        </p:txBody>
      </p:sp>
      <p:pic>
        <p:nvPicPr>
          <p:cNvPr id="109" name="Google Shape;109;g2c4a3be41f8_0_0">
            <a:extLst>
              <a:ext uri="{FF2B5EF4-FFF2-40B4-BE49-F238E27FC236}">
                <a16:creationId xmlns:a16="http://schemas.microsoft.com/office/drawing/2014/main" id="{705A30D9-39DC-06D9-A737-E42BFF8F1B8A}"/>
              </a:ext>
            </a:extLst>
          </p:cNvPr>
          <p:cNvPicPr preferRelativeResize="0"/>
          <p:nvPr/>
        </p:nvPicPr>
        <p:blipFill rotWithShape="1">
          <a:blip r:embed="rId4">
            <a:alphaModFix/>
          </a:blip>
          <a:srcRect/>
          <a:stretch/>
        </p:blipFill>
        <p:spPr>
          <a:xfrm>
            <a:off x="178116" y="6332219"/>
            <a:ext cx="416244" cy="416244"/>
          </a:xfrm>
          <a:prstGeom prst="rect">
            <a:avLst/>
          </a:prstGeom>
          <a:noFill/>
          <a:ln>
            <a:noFill/>
          </a:ln>
        </p:spPr>
      </p:pic>
      <p:sp>
        <p:nvSpPr>
          <p:cNvPr id="3" name="Title 2">
            <a:extLst>
              <a:ext uri="{FF2B5EF4-FFF2-40B4-BE49-F238E27FC236}">
                <a16:creationId xmlns:a16="http://schemas.microsoft.com/office/drawing/2014/main" id="{0C9C41F0-0D46-DEBC-AF4E-8638F4B0B690}"/>
              </a:ext>
            </a:extLst>
          </p:cNvPr>
          <p:cNvSpPr>
            <a:spLocks noGrp="1"/>
          </p:cNvSpPr>
          <p:nvPr>
            <p:ph type="title"/>
          </p:nvPr>
        </p:nvSpPr>
        <p:spPr/>
        <p:txBody>
          <a:bodyPr/>
          <a:lstStyle/>
          <a:p>
            <a:pPr algn="ctr"/>
            <a:r>
              <a:rPr lang="en-PH" b="1" dirty="0"/>
              <a:t>Introduction </a:t>
            </a:r>
            <a:r>
              <a:rPr lang="en-PH" i="1" dirty="0">
                <a:solidFill>
                  <a:srgbClr val="FF0000"/>
                </a:solidFill>
              </a:rPr>
              <a:t>(per student, alphabetical)</a:t>
            </a:r>
          </a:p>
        </p:txBody>
      </p:sp>
      <p:pic>
        <p:nvPicPr>
          <p:cNvPr id="4" name="Picture 3">
            <a:extLst>
              <a:ext uri="{FF2B5EF4-FFF2-40B4-BE49-F238E27FC236}">
                <a16:creationId xmlns:a16="http://schemas.microsoft.com/office/drawing/2014/main" id="{032BBFB0-D84F-27A3-F3DC-4BEFCDCC7D07}"/>
              </a:ext>
            </a:extLst>
          </p:cNvPr>
          <p:cNvPicPr>
            <a:picLocks noChangeAspect="1"/>
          </p:cNvPicPr>
          <p:nvPr/>
        </p:nvPicPr>
        <p:blipFill>
          <a:blip r:embed="rId5"/>
          <a:stretch>
            <a:fillRect/>
          </a:stretch>
        </p:blipFill>
        <p:spPr>
          <a:xfrm>
            <a:off x="728132" y="1931209"/>
            <a:ext cx="3276600" cy="3259939"/>
          </a:xfrm>
          <a:prstGeom prst="rect">
            <a:avLst/>
          </a:prstGeom>
        </p:spPr>
      </p:pic>
    </p:spTree>
    <p:extLst>
      <p:ext uri="{BB962C8B-B14F-4D97-AF65-F5344CB8AC3E}">
        <p14:creationId xmlns:p14="http://schemas.microsoft.com/office/powerpoint/2010/main" val="4210911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DCD37A5E-FE68-67E8-9380-5604062B1AB3}"/>
            </a:ext>
          </a:extLst>
        </p:cNvPr>
        <p:cNvGrpSpPr/>
        <p:nvPr/>
      </p:nvGrpSpPr>
      <p:grpSpPr>
        <a:xfrm>
          <a:off x="0" y="0"/>
          <a:ext cx="0" cy="0"/>
          <a:chOff x="0" y="0"/>
          <a:chExt cx="0" cy="0"/>
        </a:xfrm>
      </p:grpSpPr>
      <p:pic>
        <p:nvPicPr>
          <p:cNvPr id="106" name="Google Shape;106;g2c4a3be41f8_0_0">
            <a:extLst>
              <a:ext uri="{FF2B5EF4-FFF2-40B4-BE49-F238E27FC236}">
                <a16:creationId xmlns:a16="http://schemas.microsoft.com/office/drawing/2014/main" id="{13193941-61E2-8FE0-8917-1DB50295074D}"/>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08" name="Google Shape;108;g2c4a3be41f8_0_0">
            <a:extLst>
              <a:ext uri="{FF2B5EF4-FFF2-40B4-BE49-F238E27FC236}">
                <a16:creationId xmlns:a16="http://schemas.microsoft.com/office/drawing/2014/main" id="{516B4E52-B86A-C032-AF48-FEA83763EB39}"/>
              </a:ext>
            </a:extLst>
          </p:cNvPr>
          <p:cNvSpPr txBox="1">
            <a:spLocks noGrp="1"/>
          </p:cNvSpPr>
          <p:nvPr>
            <p:ph type="body" idx="1"/>
          </p:nvPr>
        </p:nvSpPr>
        <p:spPr>
          <a:xfrm>
            <a:off x="4198620" y="1858328"/>
            <a:ext cx="7391399" cy="3871912"/>
          </a:xfrm>
          <a:prstGeom prst="rect">
            <a:avLst/>
          </a:prstGeom>
          <a:noFill/>
          <a:ln>
            <a:noFill/>
          </a:ln>
        </p:spPr>
        <p:txBody>
          <a:bodyPr spcFirstLastPara="1" wrap="square" lIns="91425" tIns="45700" rIns="91425" bIns="45700" anchor="t" anchorCtr="0">
            <a:noAutofit/>
          </a:bodyPr>
          <a:lstStyle/>
          <a:p>
            <a:pPr marL="0" indent="0" algn="just">
              <a:lnSpc>
                <a:spcPct val="107000"/>
              </a:lnSpc>
              <a:spcBef>
                <a:spcPts val="0"/>
              </a:spcBef>
              <a:spcAft>
                <a:spcPts val="600"/>
              </a:spcAft>
              <a:buNone/>
            </a:pPr>
            <a:r>
              <a:rPr lang="en-PH" sz="2400" b="1" kern="100" dirty="0">
                <a:effectLst/>
                <a:latin typeface="+mj-lt"/>
                <a:ea typeface="Calibri" panose="020F0502020204030204" pitchFamily="34" charset="0"/>
                <a:cs typeface="Times New Roman" panose="02020603050405020304" pitchFamily="18" charset="0"/>
              </a:rPr>
              <a:t>Name:</a:t>
            </a:r>
            <a:r>
              <a:rPr lang="en-PH" sz="2400" kern="100" dirty="0">
                <a:effectLst/>
                <a:latin typeface="+mj-lt"/>
                <a:ea typeface="Calibri" panose="020F0502020204030204" pitchFamily="34" charset="0"/>
                <a:cs typeface="Times New Roman" panose="02020603050405020304" pitchFamily="18" charset="0"/>
              </a:rPr>
              <a:t> Jiah Mae O. Lawas</a:t>
            </a:r>
          </a:p>
          <a:p>
            <a:pPr marL="0" indent="0" algn="just">
              <a:lnSpc>
                <a:spcPct val="107000"/>
              </a:lnSpc>
              <a:spcBef>
                <a:spcPts val="0"/>
              </a:spcBef>
              <a:spcAft>
                <a:spcPts val="600"/>
              </a:spcAft>
              <a:buNone/>
            </a:pPr>
            <a:r>
              <a:rPr lang="en-PH" sz="2400" b="1" kern="100" dirty="0">
                <a:latin typeface="+mj-lt"/>
                <a:ea typeface="Calibri" panose="020F0502020204030204" pitchFamily="34" charset="0"/>
                <a:cs typeface="Times New Roman" panose="02020603050405020304" pitchFamily="18" charset="0"/>
              </a:rPr>
              <a:t>Address: </a:t>
            </a:r>
            <a:r>
              <a:rPr lang="en-PH" sz="2400" kern="100" dirty="0">
                <a:latin typeface="+mj-lt"/>
                <a:ea typeface="Calibri" panose="020F0502020204030204" pitchFamily="34" charset="0"/>
                <a:cs typeface="Times New Roman" panose="02020603050405020304" pitchFamily="18" charset="0"/>
              </a:rPr>
              <a:t>Purok Malinawon-2, </a:t>
            </a:r>
            <a:r>
              <a:rPr lang="en-PH" sz="2400" kern="100" dirty="0" err="1">
                <a:latin typeface="+mj-lt"/>
                <a:ea typeface="Calibri" panose="020F0502020204030204" pitchFamily="34" charset="0"/>
                <a:cs typeface="Times New Roman" panose="02020603050405020304" pitchFamily="18" charset="0"/>
              </a:rPr>
              <a:t>Camansi</a:t>
            </a:r>
            <a:r>
              <a:rPr lang="en-PH" sz="2400" kern="100" dirty="0">
                <a:latin typeface="+mj-lt"/>
                <a:ea typeface="Calibri" panose="020F0502020204030204" pitchFamily="34" charset="0"/>
                <a:cs typeface="Times New Roman" panose="02020603050405020304" pitchFamily="18" charset="0"/>
              </a:rPr>
              <a:t>, </a:t>
            </a:r>
            <a:r>
              <a:rPr lang="en-PH" sz="2400" kern="100" dirty="0" err="1">
                <a:latin typeface="+mj-lt"/>
                <a:ea typeface="Calibri" panose="020F0502020204030204" pitchFamily="34" charset="0"/>
                <a:cs typeface="Times New Roman" panose="02020603050405020304" pitchFamily="18" charset="0"/>
              </a:rPr>
              <a:t>Brgy</a:t>
            </a:r>
            <a:r>
              <a:rPr lang="en-PH" sz="2400" kern="100" dirty="0">
                <a:latin typeface="+mj-lt"/>
                <a:ea typeface="Calibri" panose="020F0502020204030204" pitchFamily="34" charset="0"/>
                <a:cs typeface="Times New Roman" panose="02020603050405020304" pitchFamily="18" charset="0"/>
              </a:rPr>
              <a:t>. Badas, Mati City, Davao Or.</a:t>
            </a:r>
            <a:endParaRPr lang="en-PH" sz="2400" b="1" kern="100" dirty="0">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effectLst/>
                <a:latin typeface="+mj-lt"/>
                <a:ea typeface="Calibri" panose="020F0502020204030204" pitchFamily="34" charset="0"/>
                <a:cs typeface="Times New Roman" panose="02020603050405020304" pitchFamily="18" charset="0"/>
              </a:rPr>
              <a:t>Course</a:t>
            </a:r>
            <a:r>
              <a:rPr lang="en-PH" sz="2400" b="1" kern="100" dirty="0">
                <a:latin typeface="+mj-lt"/>
                <a:ea typeface="Calibri" panose="020F0502020204030204" pitchFamily="34" charset="0"/>
                <a:cs typeface="Times New Roman" panose="02020603050405020304" pitchFamily="18" charset="0"/>
              </a:rPr>
              <a:t>/Yr/Sec</a:t>
            </a:r>
            <a:r>
              <a:rPr lang="en-PH" sz="2400" b="1" kern="100" dirty="0">
                <a:effectLst/>
                <a:latin typeface="+mj-lt"/>
                <a:ea typeface="Calibri" panose="020F0502020204030204" pitchFamily="34" charset="0"/>
                <a:cs typeface="Times New Roman" panose="02020603050405020304" pitchFamily="18" charset="0"/>
              </a:rPr>
              <a:t>: </a:t>
            </a:r>
            <a:r>
              <a:rPr lang="en-PH" sz="2400" kern="100" dirty="0">
                <a:solidFill>
                  <a:schemeClr val="tx1"/>
                </a:solidFill>
                <a:latin typeface="+mj-lt"/>
                <a:ea typeface="Calibri" panose="020F0502020204030204" pitchFamily="34" charset="0"/>
                <a:cs typeface="Times New Roman" panose="02020603050405020304" pitchFamily="18" charset="0"/>
              </a:rPr>
              <a:t>BSIT4-A</a:t>
            </a:r>
            <a:endParaRPr lang="en-PH" sz="2400" kern="100" dirty="0">
              <a:solidFill>
                <a:srgbClr val="FF0000"/>
              </a:solidFill>
              <a:effectLst/>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solidFill>
                  <a:schemeClr val="tx1"/>
                </a:solidFill>
                <a:effectLst/>
                <a:latin typeface="+mj-lt"/>
                <a:ea typeface="Calibri" panose="020F0502020204030204" pitchFamily="34" charset="0"/>
                <a:cs typeface="Times New Roman" panose="02020603050405020304" pitchFamily="18" charset="0"/>
              </a:rPr>
              <a:t>In-campus HTE: </a:t>
            </a:r>
            <a:r>
              <a:rPr lang="en-PH" sz="2400" kern="100" dirty="0">
                <a:solidFill>
                  <a:schemeClr val="tx1"/>
                </a:solidFill>
                <a:latin typeface="+mj-lt"/>
                <a:ea typeface="Calibri" panose="020F0502020204030204" pitchFamily="34" charset="0"/>
                <a:cs typeface="Times New Roman" panose="02020603050405020304" pitchFamily="18" charset="0"/>
              </a:rPr>
              <a:t>Innovation Office</a:t>
            </a:r>
            <a:endParaRPr lang="en-PH" sz="2400" kern="100" dirty="0">
              <a:solidFill>
                <a:schemeClr val="tx1"/>
              </a:solidFill>
              <a:effectLst/>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solidFill>
                  <a:schemeClr val="tx1"/>
                </a:solidFill>
                <a:latin typeface="+mj-lt"/>
                <a:ea typeface="Calibri" panose="020F0502020204030204" pitchFamily="34" charset="0"/>
                <a:cs typeface="Times New Roman" panose="02020603050405020304" pitchFamily="18" charset="0"/>
              </a:rPr>
              <a:t>Duration: </a:t>
            </a:r>
            <a:r>
              <a:rPr lang="en-PH" sz="2400" kern="100" dirty="0">
                <a:solidFill>
                  <a:schemeClr val="tx1"/>
                </a:solidFill>
                <a:latin typeface="+mj-lt"/>
                <a:ea typeface="Calibri" panose="020F0502020204030204" pitchFamily="34" charset="0"/>
                <a:cs typeface="Times New Roman" panose="02020603050405020304" pitchFamily="18" charset="0"/>
              </a:rPr>
              <a:t>February 6 – March 3, 2025 (136 hrs.)</a:t>
            </a:r>
            <a:endParaRPr lang="en-PH" sz="2400" kern="100" dirty="0">
              <a:solidFill>
                <a:srgbClr val="FF0000"/>
              </a:solidFill>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solidFill>
                  <a:schemeClr val="tx1"/>
                </a:solidFill>
                <a:effectLst/>
                <a:latin typeface="+mj-lt"/>
                <a:ea typeface="Calibri" panose="020F0502020204030204" pitchFamily="34" charset="0"/>
                <a:cs typeface="Times New Roman" panose="02020603050405020304" pitchFamily="18" charset="0"/>
              </a:rPr>
              <a:t>Off-campus HTE</a:t>
            </a:r>
            <a:r>
              <a:rPr lang="en-PH" sz="2400" b="1" kern="100" dirty="0">
                <a:solidFill>
                  <a:schemeClr val="tx1"/>
                </a:solidFill>
                <a:latin typeface="+mj-lt"/>
                <a:ea typeface="Calibri" panose="020F0502020204030204" pitchFamily="34" charset="0"/>
                <a:cs typeface="Times New Roman" panose="02020603050405020304" pitchFamily="18" charset="0"/>
              </a:rPr>
              <a:t>: </a:t>
            </a:r>
            <a:r>
              <a:rPr lang="en-PH" sz="2400" kern="100" dirty="0" err="1">
                <a:solidFill>
                  <a:schemeClr val="tx1"/>
                </a:solidFill>
                <a:latin typeface="+mj-lt"/>
                <a:ea typeface="Calibri" panose="020F0502020204030204" pitchFamily="34" charset="0"/>
                <a:cs typeface="Times New Roman" panose="02020603050405020304" pitchFamily="18" charset="0"/>
              </a:rPr>
              <a:t>DOrSU</a:t>
            </a:r>
            <a:r>
              <a:rPr lang="en-PH" sz="2400" kern="100" dirty="0">
                <a:solidFill>
                  <a:schemeClr val="tx1"/>
                </a:solidFill>
                <a:latin typeface="+mj-lt"/>
                <a:ea typeface="Calibri" panose="020F0502020204030204" pitchFamily="34" charset="0"/>
                <a:cs typeface="Times New Roman" panose="02020603050405020304" pitchFamily="18" charset="0"/>
              </a:rPr>
              <a:t>-DICT Office</a:t>
            </a:r>
            <a:endParaRPr lang="en-PH" sz="2400" b="1" kern="100" dirty="0">
              <a:solidFill>
                <a:schemeClr val="tx1"/>
              </a:solidFill>
              <a:latin typeface="+mj-lt"/>
              <a:ea typeface="Calibri" panose="020F0502020204030204" pitchFamily="34" charset="0"/>
              <a:cs typeface="Times New Roman" panose="02020603050405020304" pitchFamily="18" charset="0"/>
            </a:endParaRPr>
          </a:p>
          <a:p>
            <a:pPr marL="0" indent="0" algn="just">
              <a:lnSpc>
                <a:spcPct val="107000"/>
              </a:lnSpc>
              <a:spcBef>
                <a:spcPts val="0"/>
              </a:spcBef>
              <a:spcAft>
                <a:spcPts val="600"/>
              </a:spcAft>
              <a:buNone/>
            </a:pPr>
            <a:r>
              <a:rPr lang="en-PH" sz="2400" b="1" kern="100" dirty="0">
                <a:solidFill>
                  <a:schemeClr val="tx1"/>
                </a:solidFill>
                <a:latin typeface="+mj-lt"/>
                <a:ea typeface="Calibri" panose="020F0502020204030204" pitchFamily="34" charset="0"/>
                <a:cs typeface="Times New Roman" panose="02020603050405020304" pitchFamily="18" charset="0"/>
              </a:rPr>
              <a:t>Duration: </a:t>
            </a:r>
            <a:r>
              <a:rPr lang="en-PH" sz="2400" kern="100" dirty="0">
                <a:solidFill>
                  <a:schemeClr val="tx1"/>
                </a:solidFill>
                <a:latin typeface="+mj-lt"/>
                <a:ea typeface="Calibri" panose="020F0502020204030204" pitchFamily="34" charset="0"/>
                <a:cs typeface="Times New Roman" panose="02020603050405020304" pitchFamily="18" charset="0"/>
              </a:rPr>
              <a:t>March 17 – May 20, 2025 (350 hrs.)</a:t>
            </a:r>
            <a:endParaRPr lang="en-PH" sz="2400" kern="100" dirty="0">
              <a:solidFill>
                <a:srgbClr val="FF0000"/>
              </a:solidFill>
              <a:latin typeface="+mj-lt"/>
              <a:ea typeface="Calibri" panose="020F0502020204030204" pitchFamily="34" charset="0"/>
              <a:cs typeface="Times New Roman" panose="02020603050405020304" pitchFamily="18" charset="0"/>
            </a:endParaRPr>
          </a:p>
        </p:txBody>
      </p:sp>
      <p:pic>
        <p:nvPicPr>
          <p:cNvPr id="109" name="Google Shape;109;g2c4a3be41f8_0_0">
            <a:extLst>
              <a:ext uri="{FF2B5EF4-FFF2-40B4-BE49-F238E27FC236}">
                <a16:creationId xmlns:a16="http://schemas.microsoft.com/office/drawing/2014/main" id="{165BE587-4283-5A31-AF02-079CE2628A56}"/>
              </a:ext>
            </a:extLst>
          </p:cNvPr>
          <p:cNvPicPr preferRelativeResize="0"/>
          <p:nvPr/>
        </p:nvPicPr>
        <p:blipFill rotWithShape="1">
          <a:blip r:embed="rId4">
            <a:alphaModFix/>
          </a:blip>
          <a:srcRect/>
          <a:stretch/>
        </p:blipFill>
        <p:spPr>
          <a:xfrm>
            <a:off x="178116" y="6332219"/>
            <a:ext cx="416244" cy="416244"/>
          </a:xfrm>
          <a:prstGeom prst="rect">
            <a:avLst/>
          </a:prstGeom>
          <a:noFill/>
          <a:ln>
            <a:noFill/>
          </a:ln>
        </p:spPr>
      </p:pic>
      <p:sp>
        <p:nvSpPr>
          <p:cNvPr id="3" name="Title 2">
            <a:extLst>
              <a:ext uri="{FF2B5EF4-FFF2-40B4-BE49-F238E27FC236}">
                <a16:creationId xmlns:a16="http://schemas.microsoft.com/office/drawing/2014/main" id="{E39E0B8B-5C50-4120-9BC5-138345CA7545}"/>
              </a:ext>
            </a:extLst>
          </p:cNvPr>
          <p:cNvSpPr>
            <a:spLocks noGrp="1"/>
          </p:cNvSpPr>
          <p:nvPr>
            <p:ph type="title"/>
          </p:nvPr>
        </p:nvSpPr>
        <p:spPr/>
        <p:txBody>
          <a:bodyPr/>
          <a:lstStyle/>
          <a:p>
            <a:pPr algn="ctr"/>
            <a:r>
              <a:rPr lang="en-PH" b="1" dirty="0"/>
              <a:t>Introduction </a:t>
            </a:r>
            <a:r>
              <a:rPr lang="en-PH" i="1" dirty="0">
                <a:solidFill>
                  <a:srgbClr val="FF0000"/>
                </a:solidFill>
              </a:rPr>
              <a:t>(per student, alphabetical)</a:t>
            </a:r>
          </a:p>
        </p:txBody>
      </p:sp>
      <p:pic>
        <p:nvPicPr>
          <p:cNvPr id="4" name="Picture 3">
            <a:extLst>
              <a:ext uri="{FF2B5EF4-FFF2-40B4-BE49-F238E27FC236}">
                <a16:creationId xmlns:a16="http://schemas.microsoft.com/office/drawing/2014/main" id="{25C16570-7AF4-4C99-A951-037BBF41D143}"/>
              </a:ext>
            </a:extLst>
          </p:cNvPr>
          <p:cNvPicPr>
            <a:picLocks noChangeAspect="1"/>
          </p:cNvPicPr>
          <p:nvPr/>
        </p:nvPicPr>
        <p:blipFill>
          <a:blip r:embed="rId5"/>
          <a:srcRect t="18371"/>
          <a:stretch/>
        </p:blipFill>
        <p:spPr>
          <a:xfrm>
            <a:off x="601981" y="1858328"/>
            <a:ext cx="3379582" cy="3676173"/>
          </a:xfrm>
          <a:prstGeom prst="rect">
            <a:avLst/>
          </a:prstGeom>
        </p:spPr>
      </p:pic>
    </p:spTree>
    <p:extLst>
      <p:ext uri="{BB962C8B-B14F-4D97-AF65-F5344CB8AC3E}">
        <p14:creationId xmlns:p14="http://schemas.microsoft.com/office/powerpoint/2010/main" val="3611999799"/>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2352</TotalTime>
  <Words>2542</Words>
  <Application>Microsoft Office PowerPoint</Application>
  <PresentationFormat>Widescreen</PresentationFormat>
  <Paragraphs>192</Paragraphs>
  <Slides>33</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Tw Cen MT</vt:lpstr>
      <vt:lpstr>Calibri</vt:lpstr>
      <vt:lpstr>Century Gothic</vt:lpstr>
      <vt:lpstr>Office Theme</vt:lpstr>
      <vt:lpstr>PowerPoint Presentation</vt:lpstr>
      <vt:lpstr>Contents</vt:lpstr>
      <vt:lpstr>Introduction (per student, alphabetical)</vt:lpstr>
      <vt:lpstr>Introduction (per student, alphabetical)</vt:lpstr>
      <vt:lpstr>Introduction (per student, alphabetical)</vt:lpstr>
      <vt:lpstr>Introduction (per student, alphabetical)</vt:lpstr>
      <vt:lpstr>Introduction (per student, alphabetical)</vt:lpstr>
      <vt:lpstr>Introduction (per student, alphabetical)</vt:lpstr>
      <vt:lpstr>Introduction (per student, alphabetical)</vt:lpstr>
      <vt:lpstr>Introduction (per student, alphabetical)</vt:lpstr>
      <vt:lpstr>Introduction (per student, alphabetical)</vt:lpstr>
      <vt:lpstr>Introduction (per student, alphabetical)</vt:lpstr>
      <vt:lpstr>Introduction (per student, alphabetical)</vt:lpstr>
      <vt:lpstr>Introduction (per student, alphabetical)</vt:lpstr>
      <vt:lpstr>Company/HTE Profile (off-campus only)</vt:lpstr>
      <vt:lpstr>OJT Outputs (by group and individual)</vt:lpstr>
      <vt:lpstr>OJT Outputs (by group and individual)</vt:lpstr>
      <vt:lpstr>Pictorials</vt:lpstr>
      <vt:lpstr>Pictorials</vt:lpstr>
      <vt:lpstr>Pictorials</vt:lpstr>
      <vt:lpstr>Pictorials</vt:lpstr>
      <vt:lpstr>Challenges Encountered</vt:lpstr>
      <vt:lpstr>Challenges Encountered</vt:lpstr>
      <vt:lpstr>Challenges Encountered</vt:lpstr>
      <vt:lpstr>Challenges Encountered</vt:lpstr>
      <vt:lpstr>Challenges Encountered</vt:lpstr>
      <vt:lpstr>Challenges Encountered</vt:lpstr>
      <vt:lpstr>Learning Insights</vt:lpstr>
      <vt:lpstr>Learning Insights</vt:lpstr>
      <vt:lpstr>Learning Insights</vt:lpstr>
      <vt:lpstr>Learning Insights</vt:lpstr>
      <vt:lpstr>Learning Insights</vt:lpstr>
      <vt:lpstr>Learning Insights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Reyn Gayola</cp:lastModifiedBy>
  <cp:revision>343</cp:revision>
  <dcterms:created xsi:type="dcterms:W3CDTF">2020-10-05T12:03:19Z</dcterms:created>
  <dcterms:modified xsi:type="dcterms:W3CDTF">2025-06-01T06:34:45Z</dcterms:modified>
</cp:coreProperties>
</file>